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85" r:id="rId6"/>
    <p:sldId id="268" r:id="rId7"/>
    <p:sldId id="269" r:id="rId8"/>
    <p:sldId id="270" r:id="rId9"/>
    <p:sldId id="294" r:id="rId10"/>
    <p:sldId id="295" r:id="rId11"/>
    <p:sldId id="271" r:id="rId12"/>
    <p:sldId id="260" r:id="rId13"/>
    <p:sldId id="267" r:id="rId14"/>
    <p:sldId id="277" r:id="rId15"/>
    <p:sldId id="278" r:id="rId16"/>
    <p:sldId id="279" r:id="rId17"/>
    <p:sldId id="282" r:id="rId18"/>
    <p:sldId id="261" r:id="rId19"/>
    <p:sldId id="286" r:id="rId20"/>
    <p:sldId id="266" r:id="rId21"/>
    <p:sldId id="280" r:id="rId22"/>
    <p:sldId id="272" r:id="rId23"/>
    <p:sldId id="273" r:id="rId24"/>
    <p:sldId id="274" r:id="rId25"/>
    <p:sldId id="275" r:id="rId26"/>
    <p:sldId id="276" r:id="rId27"/>
    <p:sldId id="281" r:id="rId28"/>
    <p:sldId id="287" r:id="rId29"/>
    <p:sldId id="26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1C9857-DFB5-4649-AFC2-5831DD509117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9F5F9B04-AB3D-42C4-A5C0-3AFE35C61D3E}">
      <dgm:prSet phldrT="[Text]"/>
      <dgm:spPr/>
      <dgm:t>
        <a:bodyPr/>
        <a:lstStyle/>
        <a:p>
          <a:r>
            <a:rPr lang="en-US" smtClean="0"/>
            <a:t>Analisis dan definisi strategi</a:t>
          </a:r>
          <a:endParaRPr lang="en-US"/>
        </a:p>
      </dgm:t>
    </dgm:pt>
    <dgm:pt modelId="{1D12F972-5D21-44BA-9ACB-BECF57637DC1}" type="parTrans" cxnId="{C5F8E318-C4B1-498D-9D20-CB62DF2D159A}">
      <dgm:prSet/>
      <dgm:spPr/>
      <dgm:t>
        <a:bodyPr/>
        <a:lstStyle/>
        <a:p>
          <a:endParaRPr lang="en-US"/>
        </a:p>
      </dgm:t>
    </dgm:pt>
    <dgm:pt modelId="{C61C95A6-26BD-478D-95F6-41EACDDA9094}" type="sibTrans" cxnId="{C5F8E318-C4B1-498D-9D20-CB62DF2D159A}">
      <dgm:prSet/>
      <dgm:spPr/>
      <dgm:t>
        <a:bodyPr/>
        <a:lstStyle/>
        <a:p>
          <a:endParaRPr lang="en-US"/>
        </a:p>
      </dgm:t>
    </dgm:pt>
    <dgm:pt modelId="{279FF8BF-44DC-4D9F-B095-09F960D60E40}">
      <dgm:prSet phldrT="[Text]"/>
      <dgm:spPr/>
      <dgm:t>
        <a:bodyPr/>
        <a:lstStyle/>
        <a:p>
          <a:r>
            <a:rPr lang="en-US" smtClean="0"/>
            <a:t>Analisis bisnis</a:t>
          </a:r>
          <a:endParaRPr lang="en-US"/>
        </a:p>
      </dgm:t>
    </dgm:pt>
    <dgm:pt modelId="{FDB35686-D010-42D0-97A5-044B8B8B209F}" type="parTrans" cxnId="{61E66F4F-1CEE-4F25-A725-E07A31C6AF4A}">
      <dgm:prSet/>
      <dgm:spPr/>
      <dgm:t>
        <a:bodyPr/>
        <a:lstStyle/>
        <a:p>
          <a:endParaRPr lang="en-US"/>
        </a:p>
      </dgm:t>
    </dgm:pt>
    <dgm:pt modelId="{730ADC92-489D-442E-8B9F-9165FCC6D82B}" type="sibTrans" cxnId="{61E66F4F-1CEE-4F25-A725-E07A31C6AF4A}">
      <dgm:prSet/>
      <dgm:spPr/>
      <dgm:t>
        <a:bodyPr/>
        <a:lstStyle/>
        <a:p>
          <a:endParaRPr lang="en-US"/>
        </a:p>
      </dgm:t>
    </dgm:pt>
    <dgm:pt modelId="{56E6CBC3-D97D-4CEF-90A9-7D7FA6B9D63A}">
      <dgm:prSet phldrT="[Text]"/>
      <dgm:spPr/>
      <dgm:t>
        <a:bodyPr/>
        <a:lstStyle/>
        <a:p>
          <a:r>
            <a:rPr lang="en-US" smtClean="0"/>
            <a:t>Analisis sistem IT</a:t>
          </a:r>
          <a:endParaRPr lang="en-US"/>
        </a:p>
      </dgm:t>
    </dgm:pt>
    <dgm:pt modelId="{2B184DEC-D366-448B-AE34-FA09DF2B9FA6}" type="parTrans" cxnId="{DFED4CD7-646B-47B6-B1FD-BC0B7B52CA39}">
      <dgm:prSet/>
      <dgm:spPr/>
      <dgm:t>
        <a:bodyPr/>
        <a:lstStyle/>
        <a:p>
          <a:endParaRPr lang="en-US"/>
        </a:p>
      </dgm:t>
    </dgm:pt>
    <dgm:pt modelId="{19184102-938C-4530-B45F-94D2C85DCD40}" type="sibTrans" cxnId="{DFED4CD7-646B-47B6-B1FD-BC0B7B52CA39}">
      <dgm:prSet/>
      <dgm:spPr/>
      <dgm:t>
        <a:bodyPr/>
        <a:lstStyle/>
        <a:p>
          <a:endParaRPr lang="en-US"/>
        </a:p>
      </dgm:t>
    </dgm:pt>
    <dgm:pt modelId="{5361097B-F4DD-423C-8EC3-549043186AA1}" type="pres">
      <dgm:prSet presAssocID="{7D1C9857-DFB5-4649-AFC2-5831DD50911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AC3EEB-149D-46FB-BD76-9E354B922C88}" type="pres">
      <dgm:prSet presAssocID="{9F5F9B04-AB3D-42C4-A5C0-3AFE35C61D3E}" presName="parentLin" presStyleCnt="0"/>
      <dgm:spPr/>
    </dgm:pt>
    <dgm:pt modelId="{E6D9C554-A563-434A-9B06-807F82E61315}" type="pres">
      <dgm:prSet presAssocID="{9F5F9B04-AB3D-42C4-A5C0-3AFE35C61D3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C9D9D2E-8B83-46A4-A799-3207F414350F}" type="pres">
      <dgm:prSet presAssocID="{9F5F9B04-AB3D-42C4-A5C0-3AFE35C61D3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DC0FCD-9CD6-49FB-BD43-00D38240132C}" type="pres">
      <dgm:prSet presAssocID="{9F5F9B04-AB3D-42C4-A5C0-3AFE35C61D3E}" presName="negativeSpace" presStyleCnt="0"/>
      <dgm:spPr/>
    </dgm:pt>
    <dgm:pt modelId="{AF282F09-ADC6-4B4E-871F-3527CC1507A5}" type="pres">
      <dgm:prSet presAssocID="{9F5F9B04-AB3D-42C4-A5C0-3AFE35C61D3E}" presName="childText" presStyleLbl="conFgAcc1" presStyleIdx="0" presStyleCnt="3">
        <dgm:presLayoutVars>
          <dgm:bulletEnabled val="1"/>
        </dgm:presLayoutVars>
      </dgm:prSet>
      <dgm:spPr/>
    </dgm:pt>
    <dgm:pt modelId="{F692F5B2-0B76-4331-B865-BE5B5AA3F0AF}" type="pres">
      <dgm:prSet presAssocID="{C61C95A6-26BD-478D-95F6-41EACDDA9094}" presName="spaceBetweenRectangles" presStyleCnt="0"/>
      <dgm:spPr/>
    </dgm:pt>
    <dgm:pt modelId="{5EF1C95C-6E7D-4BB6-9F14-36F7EE3C529D}" type="pres">
      <dgm:prSet presAssocID="{279FF8BF-44DC-4D9F-B095-09F960D60E40}" presName="parentLin" presStyleCnt="0"/>
      <dgm:spPr/>
    </dgm:pt>
    <dgm:pt modelId="{08B3AED8-0352-4AB3-A989-59C3C55C229D}" type="pres">
      <dgm:prSet presAssocID="{279FF8BF-44DC-4D9F-B095-09F960D60E4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681A66C-A2DC-4717-961D-492D04005B2B}" type="pres">
      <dgm:prSet presAssocID="{279FF8BF-44DC-4D9F-B095-09F960D60E4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AB08C0-10ED-4DDE-9B8D-54BC8FC1973F}" type="pres">
      <dgm:prSet presAssocID="{279FF8BF-44DC-4D9F-B095-09F960D60E40}" presName="negativeSpace" presStyleCnt="0"/>
      <dgm:spPr/>
    </dgm:pt>
    <dgm:pt modelId="{17B56979-08CA-4EA3-B8DC-30017117FC5A}" type="pres">
      <dgm:prSet presAssocID="{279FF8BF-44DC-4D9F-B095-09F960D60E40}" presName="childText" presStyleLbl="conFgAcc1" presStyleIdx="1" presStyleCnt="3">
        <dgm:presLayoutVars>
          <dgm:bulletEnabled val="1"/>
        </dgm:presLayoutVars>
      </dgm:prSet>
      <dgm:spPr/>
    </dgm:pt>
    <dgm:pt modelId="{B3A6DEC0-B273-4D4A-956F-810C67AF1187}" type="pres">
      <dgm:prSet presAssocID="{730ADC92-489D-442E-8B9F-9165FCC6D82B}" presName="spaceBetweenRectangles" presStyleCnt="0"/>
      <dgm:spPr/>
    </dgm:pt>
    <dgm:pt modelId="{0435A356-85A8-43DA-9786-FBB8DCDA618D}" type="pres">
      <dgm:prSet presAssocID="{56E6CBC3-D97D-4CEF-90A9-7D7FA6B9D63A}" presName="parentLin" presStyleCnt="0"/>
      <dgm:spPr/>
    </dgm:pt>
    <dgm:pt modelId="{D8946332-E9B3-4E95-B9B3-FE2C487A077B}" type="pres">
      <dgm:prSet presAssocID="{56E6CBC3-D97D-4CEF-90A9-7D7FA6B9D63A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05538980-F7E6-4E94-94C1-CC3D5DC7A38C}" type="pres">
      <dgm:prSet presAssocID="{56E6CBC3-D97D-4CEF-90A9-7D7FA6B9D63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916D11-3ABE-4042-8A66-84867B7A0C5F}" type="pres">
      <dgm:prSet presAssocID="{56E6CBC3-D97D-4CEF-90A9-7D7FA6B9D63A}" presName="negativeSpace" presStyleCnt="0"/>
      <dgm:spPr/>
    </dgm:pt>
    <dgm:pt modelId="{DB8B4FCE-5E82-47AD-8438-7C4FCCAB522A}" type="pres">
      <dgm:prSet presAssocID="{56E6CBC3-D97D-4CEF-90A9-7D7FA6B9D63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FED4CD7-646B-47B6-B1FD-BC0B7B52CA39}" srcId="{7D1C9857-DFB5-4649-AFC2-5831DD509117}" destId="{56E6CBC3-D97D-4CEF-90A9-7D7FA6B9D63A}" srcOrd="2" destOrd="0" parTransId="{2B184DEC-D366-448B-AE34-FA09DF2B9FA6}" sibTransId="{19184102-938C-4530-B45F-94D2C85DCD40}"/>
    <dgm:cxn modelId="{61E66F4F-1CEE-4F25-A725-E07A31C6AF4A}" srcId="{7D1C9857-DFB5-4649-AFC2-5831DD509117}" destId="{279FF8BF-44DC-4D9F-B095-09F960D60E40}" srcOrd="1" destOrd="0" parTransId="{FDB35686-D010-42D0-97A5-044B8B8B209F}" sibTransId="{730ADC92-489D-442E-8B9F-9165FCC6D82B}"/>
    <dgm:cxn modelId="{839FF4D6-7C2A-4234-9004-A5D1D9634625}" type="presOf" srcId="{9F5F9B04-AB3D-42C4-A5C0-3AFE35C61D3E}" destId="{E6D9C554-A563-434A-9B06-807F82E61315}" srcOrd="0" destOrd="0" presId="urn:microsoft.com/office/officeart/2005/8/layout/list1"/>
    <dgm:cxn modelId="{C5F8E318-C4B1-498D-9D20-CB62DF2D159A}" srcId="{7D1C9857-DFB5-4649-AFC2-5831DD509117}" destId="{9F5F9B04-AB3D-42C4-A5C0-3AFE35C61D3E}" srcOrd="0" destOrd="0" parTransId="{1D12F972-5D21-44BA-9ACB-BECF57637DC1}" sibTransId="{C61C95A6-26BD-478D-95F6-41EACDDA9094}"/>
    <dgm:cxn modelId="{2258E259-FE8D-4DFB-993A-83EB2B6A47B1}" type="presOf" srcId="{56E6CBC3-D97D-4CEF-90A9-7D7FA6B9D63A}" destId="{D8946332-E9B3-4E95-B9B3-FE2C487A077B}" srcOrd="0" destOrd="0" presId="urn:microsoft.com/office/officeart/2005/8/layout/list1"/>
    <dgm:cxn modelId="{66A39691-4306-46A2-8E5C-CB790103E7E1}" type="presOf" srcId="{279FF8BF-44DC-4D9F-B095-09F960D60E40}" destId="{B681A66C-A2DC-4717-961D-492D04005B2B}" srcOrd="1" destOrd="0" presId="urn:microsoft.com/office/officeart/2005/8/layout/list1"/>
    <dgm:cxn modelId="{1AA92DCF-EC44-4875-8E15-8B4177265E49}" type="presOf" srcId="{279FF8BF-44DC-4D9F-B095-09F960D60E40}" destId="{08B3AED8-0352-4AB3-A989-59C3C55C229D}" srcOrd="0" destOrd="0" presId="urn:microsoft.com/office/officeart/2005/8/layout/list1"/>
    <dgm:cxn modelId="{838340A4-2132-4C50-9B2B-01098835A665}" type="presOf" srcId="{7D1C9857-DFB5-4649-AFC2-5831DD509117}" destId="{5361097B-F4DD-423C-8EC3-549043186AA1}" srcOrd="0" destOrd="0" presId="urn:microsoft.com/office/officeart/2005/8/layout/list1"/>
    <dgm:cxn modelId="{25506EBF-B117-411C-98AD-175A97F2E697}" type="presOf" srcId="{9F5F9B04-AB3D-42C4-A5C0-3AFE35C61D3E}" destId="{DC9D9D2E-8B83-46A4-A799-3207F414350F}" srcOrd="1" destOrd="0" presId="urn:microsoft.com/office/officeart/2005/8/layout/list1"/>
    <dgm:cxn modelId="{6E479A56-5A7A-4E1B-B218-916165BE5F9F}" type="presOf" srcId="{56E6CBC3-D97D-4CEF-90A9-7D7FA6B9D63A}" destId="{05538980-F7E6-4E94-94C1-CC3D5DC7A38C}" srcOrd="1" destOrd="0" presId="urn:microsoft.com/office/officeart/2005/8/layout/list1"/>
    <dgm:cxn modelId="{B7D31BC2-CC02-4C0B-B3D4-04E20D741FF6}" type="presParOf" srcId="{5361097B-F4DD-423C-8EC3-549043186AA1}" destId="{3BAC3EEB-149D-46FB-BD76-9E354B922C88}" srcOrd="0" destOrd="0" presId="urn:microsoft.com/office/officeart/2005/8/layout/list1"/>
    <dgm:cxn modelId="{71EC3816-6A8B-44C9-B0E9-2FA3AAA3EF1E}" type="presParOf" srcId="{3BAC3EEB-149D-46FB-BD76-9E354B922C88}" destId="{E6D9C554-A563-434A-9B06-807F82E61315}" srcOrd="0" destOrd="0" presId="urn:microsoft.com/office/officeart/2005/8/layout/list1"/>
    <dgm:cxn modelId="{88348D89-7047-4C07-93C8-60EF8A5B9A5B}" type="presParOf" srcId="{3BAC3EEB-149D-46FB-BD76-9E354B922C88}" destId="{DC9D9D2E-8B83-46A4-A799-3207F414350F}" srcOrd="1" destOrd="0" presId="urn:microsoft.com/office/officeart/2005/8/layout/list1"/>
    <dgm:cxn modelId="{CC60E5D9-7371-44E8-9C63-5E36701CEAC4}" type="presParOf" srcId="{5361097B-F4DD-423C-8EC3-549043186AA1}" destId="{22DC0FCD-9CD6-49FB-BD43-00D38240132C}" srcOrd="1" destOrd="0" presId="urn:microsoft.com/office/officeart/2005/8/layout/list1"/>
    <dgm:cxn modelId="{B5CF24B6-EFEF-4F46-A851-2321CD75C8E6}" type="presParOf" srcId="{5361097B-F4DD-423C-8EC3-549043186AA1}" destId="{AF282F09-ADC6-4B4E-871F-3527CC1507A5}" srcOrd="2" destOrd="0" presId="urn:microsoft.com/office/officeart/2005/8/layout/list1"/>
    <dgm:cxn modelId="{004AE0AB-27E2-46DB-882F-D6C61C2EA626}" type="presParOf" srcId="{5361097B-F4DD-423C-8EC3-549043186AA1}" destId="{F692F5B2-0B76-4331-B865-BE5B5AA3F0AF}" srcOrd="3" destOrd="0" presId="urn:microsoft.com/office/officeart/2005/8/layout/list1"/>
    <dgm:cxn modelId="{313AE3AF-79C6-40E9-B3D0-AA242AA36FAE}" type="presParOf" srcId="{5361097B-F4DD-423C-8EC3-549043186AA1}" destId="{5EF1C95C-6E7D-4BB6-9F14-36F7EE3C529D}" srcOrd="4" destOrd="0" presId="urn:microsoft.com/office/officeart/2005/8/layout/list1"/>
    <dgm:cxn modelId="{3C6EA6BF-2F12-455C-9035-2094C15B4F5B}" type="presParOf" srcId="{5EF1C95C-6E7D-4BB6-9F14-36F7EE3C529D}" destId="{08B3AED8-0352-4AB3-A989-59C3C55C229D}" srcOrd="0" destOrd="0" presId="urn:microsoft.com/office/officeart/2005/8/layout/list1"/>
    <dgm:cxn modelId="{6A02F880-8EF6-4624-9AEE-D90E3A9FE730}" type="presParOf" srcId="{5EF1C95C-6E7D-4BB6-9F14-36F7EE3C529D}" destId="{B681A66C-A2DC-4717-961D-492D04005B2B}" srcOrd="1" destOrd="0" presId="urn:microsoft.com/office/officeart/2005/8/layout/list1"/>
    <dgm:cxn modelId="{07A61F6D-7EB5-43AB-BF10-D550F24289FF}" type="presParOf" srcId="{5361097B-F4DD-423C-8EC3-549043186AA1}" destId="{47AB08C0-10ED-4DDE-9B8D-54BC8FC1973F}" srcOrd="5" destOrd="0" presId="urn:microsoft.com/office/officeart/2005/8/layout/list1"/>
    <dgm:cxn modelId="{78C5C247-3DA9-4C6B-A9BA-BF8E3755D17C}" type="presParOf" srcId="{5361097B-F4DD-423C-8EC3-549043186AA1}" destId="{17B56979-08CA-4EA3-B8DC-30017117FC5A}" srcOrd="6" destOrd="0" presId="urn:microsoft.com/office/officeart/2005/8/layout/list1"/>
    <dgm:cxn modelId="{01AF94EB-E313-40E3-ADB1-40900EA7A47A}" type="presParOf" srcId="{5361097B-F4DD-423C-8EC3-549043186AA1}" destId="{B3A6DEC0-B273-4D4A-956F-810C67AF1187}" srcOrd="7" destOrd="0" presId="urn:microsoft.com/office/officeart/2005/8/layout/list1"/>
    <dgm:cxn modelId="{4A066A8B-FFE4-4773-B4FE-370071490338}" type="presParOf" srcId="{5361097B-F4DD-423C-8EC3-549043186AA1}" destId="{0435A356-85A8-43DA-9786-FBB8DCDA618D}" srcOrd="8" destOrd="0" presId="urn:microsoft.com/office/officeart/2005/8/layout/list1"/>
    <dgm:cxn modelId="{630A5E21-0C16-41E2-A702-3E35D5048C7D}" type="presParOf" srcId="{0435A356-85A8-43DA-9786-FBB8DCDA618D}" destId="{D8946332-E9B3-4E95-B9B3-FE2C487A077B}" srcOrd="0" destOrd="0" presId="urn:microsoft.com/office/officeart/2005/8/layout/list1"/>
    <dgm:cxn modelId="{24C3FB0B-EE9A-4509-A4FB-50D4A5F78849}" type="presParOf" srcId="{0435A356-85A8-43DA-9786-FBB8DCDA618D}" destId="{05538980-F7E6-4E94-94C1-CC3D5DC7A38C}" srcOrd="1" destOrd="0" presId="urn:microsoft.com/office/officeart/2005/8/layout/list1"/>
    <dgm:cxn modelId="{984D842D-653A-478C-9E0A-B137A9459F60}" type="presParOf" srcId="{5361097B-F4DD-423C-8EC3-549043186AA1}" destId="{06916D11-3ABE-4042-8A66-84867B7A0C5F}" srcOrd="9" destOrd="0" presId="urn:microsoft.com/office/officeart/2005/8/layout/list1"/>
    <dgm:cxn modelId="{9AF3397C-A61C-4371-A402-156D9567A617}" type="presParOf" srcId="{5361097B-F4DD-423C-8EC3-549043186AA1}" destId="{DB8B4FCE-5E82-47AD-8438-7C4FCCAB522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975FA8-88BD-4807-BB24-DA1B1441A5E6}" type="doc">
      <dgm:prSet loTypeId="urn:microsoft.com/office/officeart/2005/8/layout/pyramid4" loCatId="pyramid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939BBFF5-B15A-4FAB-BAD8-5A0C783912E8}">
      <dgm:prSet phldrT="[Text]" custT="1"/>
      <dgm:spPr/>
      <dgm:t>
        <a:bodyPr/>
        <a:lstStyle/>
        <a:p>
          <a:r>
            <a:rPr lang="en-US" sz="1600" b="1" smtClean="0"/>
            <a:t>Organi-</a:t>
          </a:r>
        </a:p>
        <a:p>
          <a:r>
            <a:rPr lang="en-US" sz="1600" b="1" smtClean="0"/>
            <a:t>zation</a:t>
          </a:r>
          <a:endParaRPr lang="en-US" sz="1600" b="1"/>
        </a:p>
      </dgm:t>
    </dgm:pt>
    <dgm:pt modelId="{F0EF3DB5-1EC1-4BE0-970B-1EDA8B817BA1}" type="parTrans" cxnId="{42FE74A2-6454-453C-B6BE-00FBB50AAA22}">
      <dgm:prSet/>
      <dgm:spPr/>
      <dgm:t>
        <a:bodyPr/>
        <a:lstStyle/>
        <a:p>
          <a:endParaRPr lang="en-US" sz="2000" b="1"/>
        </a:p>
      </dgm:t>
    </dgm:pt>
    <dgm:pt modelId="{10C94210-95C4-4655-9F49-A874CF296168}" type="sibTrans" cxnId="{42FE74A2-6454-453C-B6BE-00FBB50AAA22}">
      <dgm:prSet/>
      <dgm:spPr/>
      <dgm:t>
        <a:bodyPr/>
        <a:lstStyle/>
        <a:p>
          <a:endParaRPr lang="en-US" sz="2000" b="1"/>
        </a:p>
      </dgm:t>
    </dgm:pt>
    <dgm:pt modelId="{2F9171C2-9EF4-49D6-9BEA-31D01B15B1EE}">
      <dgm:prSet phldrT="[Text]" custT="1"/>
      <dgm:spPr/>
      <dgm:t>
        <a:bodyPr/>
        <a:lstStyle/>
        <a:p>
          <a:r>
            <a:rPr lang="en-US" sz="1600" b="1" smtClean="0"/>
            <a:t>People</a:t>
          </a:r>
          <a:endParaRPr lang="en-US" sz="1600" b="1"/>
        </a:p>
      </dgm:t>
    </dgm:pt>
    <dgm:pt modelId="{D103FD57-2626-419F-90A2-F57DB8637652}" type="parTrans" cxnId="{37113D72-1C9B-48D7-AAA4-9A29CDEB4EE8}">
      <dgm:prSet/>
      <dgm:spPr/>
      <dgm:t>
        <a:bodyPr/>
        <a:lstStyle/>
        <a:p>
          <a:endParaRPr lang="en-US" sz="2000" b="1"/>
        </a:p>
      </dgm:t>
    </dgm:pt>
    <dgm:pt modelId="{E8323B03-94E5-4724-89E7-6B1968BEB492}" type="sibTrans" cxnId="{37113D72-1C9B-48D7-AAA4-9A29CDEB4EE8}">
      <dgm:prSet/>
      <dgm:spPr/>
      <dgm:t>
        <a:bodyPr/>
        <a:lstStyle/>
        <a:p>
          <a:endParaRPr lang="en-US" sz="2000" b="1"/>
        </a:p>
      </dgm:t>
    </dgm:pt>
    <dgm:pt modelId="{02985AA7-E65E-4E12-AAA6-B6418DE2E192}">
      <dgm:prSet phldrT="[Text]" custT="1"/>
      <dgm:spPr/>
      <dgm:t>
        <a:bodyPr/>
        <a:lstStyle/>
        <a:p>
          <a:r>
            <a:rPr lang="en-US" sz="1600" b="1" smtClean="0"/>
            <a:t>Information &amp; Technology</a:t>
          </a:r>
          <a:endParaRPr lang="en-US" sz="1600" b="1"/>
        </a:p>
      </dgm:t>
    </dgm:pt>
    <dgm:pt modelId="{2F0B5CDB-B48E-4E1E-AF58-6EED23B46E0B}" type="parTrans" cxnId="{A4617AA7-4C59-4BF4-BCF9-D94F0190C579}">
      <dgm:prSet/>
      <dgm:spPr/>
      <dgm:t>
        <a:bodyPr/>
        <a:lstStyle/>
        <a:p>
          <a:endParaRPr lang="en-US" sz="2000" b="1"/>
        </a:p>
      </dgm:t>
    </dgm:pt>
    <dgm:pt modelId="{4F9CE5C0-79C0-4028-9685-5C3E8955C444}" type="sibTrans" cxnId="{A4617AA7-4C59-4BF4-BCF9-D94F0190C579}">
      <dgm:prSet/>
      <dgm:spPr/>
      <dgm:t>
        <a:bodyPr/>
        <a:lstStyle/>
        <a:p>
          <a:endParaRPr lang="en-US" sz="2000" b="1"/>
        </a:p>
      </dgm:t>
    </dgm:pt>
    <dgm:pt modelId="{5AE310F2-8E4C-497B-8220-2086104D36BC}">
      <dgm:prSet phldrT="[Text]" custT="1"/>
      <dgm:spPr/>
      <dgm:t>
        <a:bodyPr/>
        <a:lstStyle/>
        <a:p>
          <a:r>
            <a:rPr lang="en-US" sz="1600" b="1" smtClean="0"/>
            <a:t>Process</a:t>
          </a:r>
          <a:endParaRPr lang="en-US" sz="1600" b="1"/>
        </a:p>
      </dgm:t>
    </dgm:pt>
    <dgm:pt modelId="{D88014BB-90D9-42BC-B896-BFB82FFE3F55}" type="parTrans" cxnId="{0A17E1FC-D52E-4830-BB16-BB3D5911C50A}">
      <dgm:prSet/>
      <dgm:spPr/>
      <dgm:t>
        <a:bodyPr/>
        <a:lstStyle/>
        <a:p>
          <a:endParaRPr lang="en-US" sz="2000" b="1"/>
        </a:p>
      </dgm:t>
    </dgm:pt>
    <dgm:pt modelId="{3147B061-1310-4F52-BC60-F01288E5F854}" type="sibTrans" cxnId="{0A17E1FC-D52E-4830-BB16-BB3D5911C50A}">
      <dgm:prSet/>
      <dgm:spPr/>
      <dgm:t>
        <a:bodyPr/>
        <a:lstStyle/>
        <a:p>
          <a:endParaRPr lang="en-US" sz="2000" b="1"/>
        </a:p>
      </dgm:t>
    </dgm:pt>
    <dgm:pt modelId="{5723743B-2350-46D2-AF0E-9C78E3620430}" type="pres">
      <dgm:prSet presAssocID="{17975FA8-88BD-4807-BB24-DA1B1441A5E6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0F8EAD-2399-4A41-A0BF-24222A9B7790}" type="pres">
      <dgm:prSet presAssocID="{17975FA8-88BD-4807-BB24-DA1B1441A5E6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4F6AFF-FE26-4D4E-9684-C2557A424CC5}" type="pres">
      <dgm:prSet presAssocID="{17975FA8-88BD-4807-BB24-DA1B1441A5E6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6FE6AA-5725-4553-A752-17D1578C4640}" type="pres">
      <dgm:prSet presAssocID="{17975FA8-88BD-4807-BB24-DA1B1441A5E6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A3496D-D155-47B9-B989-110D59464D30}" type="pres">
      <dgm:prSet presAssocID="{17975FA8-88BD-4807-BB24-DA1B1441A5E6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113D72-1C9B-48D7-AAA4-9A29CDEB4EE8}" srcId="{17975FA8-88BD-4807-BB24-DA1B1441A5E6}" destId="{2F9171C2-9EF4-49D6-9BEA-31D01B15B1EE}" srcOrd="1" destOrd="0" parTransId="{D103FD57-2626-419F-90A2-F57DB8637652}" sibTransId="{E8323B03-94E5-4724-89E7-6B1968BEB492}"/>
    <dgm:cxn modelId="{42FE74A2-6454-453C-B6BE-00FBB50AAA22}" srcId="{17975FA8-88BD-4807-BB24-DA1B1441A5E6}" destId="{939BBFF5-B15A-4FAB-BAD8-5A0C783912E8}" srcOrd="0" destOrd="0" parTransId="{F0EF3DB5-1EC1-4BE0-970B-1EDA8B817BA1}" sibTransId="{10C94210-95C4-4655-9F49-A874CF296168}"/>
    <dgm:cxn modelId="{4C05014B-F824-4D8D-9D35-41F92C0059E3}" type="presOf" srcId="{939BBFF5-B15A-4FAB-BAD8-5A0C783912E8}" destId="{6C0F8EAD-2399-4A41-A0BF-24222A9B7790}" srcOrd="0" destOrd="0" presId="urn:microsoft.com/office/officeart/2005/8/layout/pyramid4"/>
    <dgm:cxn modelId="{09526001-9CAB-45E2-B57E-7D97D9ED1A08}" type="presOf" srcId="{17975FA8-88BD-4807-BB24-DA1B1441A5E6}" destId="{5723743B-2350-46D2-AF0E-9C78E3620430}" srcOrd="0" destOrd="0" presId="urn:microsoft.com/office/officeart/2005/8/layout/pyramid4"/>
    <dgm:cxn modelId="{8F346392-B570-40EA-80BE-09B8F016CBAB}" type="presOf" srcId="{2F9171C2-9EF4-49D6-9BEA-31D01B15B1EE}" destId="{724F6AFF-FE26-4D4E-9684-C2557A424CC5}" srcOrd="0" destOrd="0" presId="urn:microsoft.com/office/officeart/2005/8/layout/pyramid4"/>
    <dgm:cxn modelId="{A4617AA7-4C59-4BF4-BCF9-D94F0190C579}" srcId="{17975FA8-88BD-4807-BB24-DA1B1441A5E6}" destId="{02985AA7-E65E-4E12-AAA6-B6418DE2E192}" srcOrd="2" destOrd="0" parTransId="{2F0B5CDB-B48E-4E1E-AF58-6EED23B46E0B}" sibTransId="{4F9CE5C0-79C0-4028-9685-5C3E8955C444}"/>
    <dgm:cxn modelId="{95914FBB-77C9-441C-B37C-17F2B1C7C151}" type="presOf" srcId="{02985AA7-E65E-4E12-AAA6-B6418DE2E192}" destId="{DE6FE6AA-5725-4553-A752-17D1578C4640}" srcOrd="0" destOrd="0" presId="urn:microsoft.com/office/officeart/2005/8/layout/pyramid4"/>
    <dgm:cxn modelId="{0A17E1FC-D52E-4830-BB16-BB3D5911C50A}" srcId="{17975FA8-88BD-4807-BB24-DA1B1441A5E6}" destId="{5AE310F2-8E4C-497B-8220-2086104D36BC}" srcOrd="3" destOrd="0" parTransId="{D88014BB-90D9-42BC-B896-BFB82FFE3F55}" sibTransId="{3147B061-1310-4F52-BC60-F01288E5F854}"/>
    <dgm:cxn modelId="{591EB779-97D2-4F12-A94A-6D0E79FAD1F7}" type="presOf" srcId="{5AE310F2-8E4C-497B-8220-2086104D36BC}" destId="{04A3496D-D155-47B9-B989-110D59464D30}" srcOrd="0" destOrd="0" presId="urn:microsoft.com/office/officeart/2005/8/layout/pyramid4"/>
    <dgm:cxn modelId="{0A187A9D-2D8C-4A51-A7E2-9BBDC68FDB8A}" type="presParOf" srcId="{5723743B-2350-46D2-AF0E-9C78E3620430}" destId="{6C0F8EAD-2399-4A41-A0BF-24222A9B7790}" srcOrd="0" destOrd="0" presId="urn:microsoft.com/office/officeart/2005/8/layout/pyramid4"/>
    <dgm:cxn modelId="{C6C5B0E0-6032-4157-9A9B-25B04BF8755C}" type="presParOf" srcId="{5723743B-2350-46D2-AF0E-9C78E3620430}" destId="{724F6AFF-FE26-4D4E-9684-C2557A424CC5}" srcOrd="1" destOrd="0" presId="urn:microsoft.com/office/officeart/2005/8/layout/pyramid4"/>
    <dgm:cxn modelId="{9304DBE8-8E66-4060-93AC-A398816F9ED7}" type="presParOf" srcId="{5723743B-2350-46D2-AF0E-9C78E3620430}" destId="{DE6FE6AA-5725-4553-A752-17D1578C4640}" srcOrd="2" destOrd="0" presId="urn:microsoft.com/office/officeart/2005/8/layout/pyramid4"/>
    <dgm:cxn modelId="{DA5879BD-A7F5-486A-BA83-DEF2A2DE93B5}" type="presParOf" srcId="{5723743B-2350-46D2-AF0E-9C78E3620430}" destId="{04A3496D-D155-47B9-B989-110D59464D30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7772400" cy="14700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Impac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886200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1143000"/>
          </a:xfrm>
        </p:spPr>
        <p:txBody>
          <a:bodyPr>
            <a:normAutofit/>
          </a:bodyPr>
          <a:lstStyle>
            <a:lvl1pPr algn="l">
              <a:defRPr sz="36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2pPr>
            <a:lvl3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3pPr>
            <a:lvl4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4pPr>
            <a:lvl5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rgbClr val="FFFF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g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28116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6375"/>
            <a:ext cx="9144000" cy="1470025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Konsep Analisis Bisnis dan Informasi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352800"/>
            <a:ext cx="6400800" cy="1752600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#1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tx1"/>
                </a:solidFill>
                <a:effectLst/>
              </a:rPr>
              <a:t>Mendukung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perubahan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bisnis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chemeClr val="tx1"/>
                </a:solidFill>
                <a:effectLst/>
              </a:rPr>
              <a:t>Membuat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petunjuk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prosedur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dan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petunjuk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pengguna</a:t>
            </a:r>
            <a:r>
              <a:rPr lang="en-US" dirty="0" smtClean="0">
                <a:solidFill>
                  <a:schemeClr val="tx1"/>
                </a:solidFill>
                <a:effectLst/>
              </a:rPr>
              <a:t>;</a:t>
            </a:r>
          </a:p>
          <a:p>
            <a:r>
              <a:rPr lang="en-US" dirty="0" err="1" smtClean="0">
                <a:solidFill>
                  <a:schemeClr val="tx1"/>
                </a:solidFill>
                <a:effectLst/>
              </a:rPr>
              <a:t>Melatih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staf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bisnis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untuk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penggunaan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proses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dan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sistem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IT yang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baru</a:t>
            </a:r>
            <a:r>
              <a:rPr lang="en-US" dirty="0" smtClean="0">
                <a:solidFill>
                  <a:schemeClr val="tx1"/>
                </a:solidFill>
                <a:effectLst/>
              </a:rPr>
              <a:t>;</a:t>
            </a:r>
          </a:p>
          <a:p>
            <a:r>
              <a:rPr lang="en-US" dirty="0" err="1" smtClean="0">
                <a:solidFill>
                  <a:schemeClr val="tx1"/>
                </a:solidFill>
                <a:effectLst/>
              </a:rPr>
              <a:t>Menentukan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peran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kerja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dan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menulis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deskripsi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kerja</a:t>
            </a:r>
            <a:r>
              <a:rPr lang="en-US" dirty="0" smtClean="0">
                <a:solidFill>
                  <a:schemeClr val="tx1"/>
                </a:solidFill>
                <a:effectLst/>
              </a:rPr>
              <a:t>;</a:t>
            </a:r>
          </a:p>
          <a:p>
            <a:r>
              <a:rPr lang="en-US" dirty="0" err="1" smtClean="0">
                <a:solidFill>
                  <a:schemeClr val="tx1"/>
                </a:solidFill>
                <a:effectLst/>
              </a:rPr>
              <a:t>Menyediakan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dukungan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terus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saat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staf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bisnis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mulai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beradaptasi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dengan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“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proses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bisnis</a:t>
            </a:r>
            <a:r>
              <a:rPr lang="en-US" dirty="0" smtClean="0">
                <a:solidFill>
                  <a:schemeClr val="tx1"/>
                </a:solidFill>
                <a:effectLst/>
              </a:rPr>
              <a:t>” yang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baru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Arti penting Analis Bisnis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…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mengimplementasi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sistem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informasi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bersaing</a:t>
            </a:r>
            <a:r>
              <a:rPr lang="en-US" dirty="0" smtClean="0"/>
              <a:t> dan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diraih</a:t>
            </a:r>
            <a:r>
              <a:rPr lang="en-US" dirty="0" smtClean="0"/>
              <a:t>,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menemukan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solusi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tepat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dan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terkadang</a:t>
            </a:r>
            <a:r>
              <a:rPr lang="en-US" dirty="0" smtClean="0"/>
              <a:t> IT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satu-satunya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,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Analis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Bisnis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sebagai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konsultan</a:t>
            </a:r>
            <a:r>
              <a:rPr lang="en-US" dirty="0" smtClean="0">
                <a:solidFill>
                  <a:srgbClr val="FFFF00"/>
                </a:solidFill>
              </a:rPr>
              <a:t> internal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95600"/>
            <a:ext cx="7772400" cy="1362075"/>
          </a:xfrm>
        </p:spPr>
        <p:txBody>
          <a:bodyPr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Lingkup kerja analisis bisnis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Lingkup aktifitas analisis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5410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6a014e6089cbd5970c019aff9e8041970b-800wi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81048" y="1447800"/>
            <a:ext cx="3095625" cy="451485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err="1" smtClean="0"/>
              <a:t>Analis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rgbClr val="FFFF00"/>
                </a:solidFill>
              </a:rPr>
              <a:t>paham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strategi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bisnis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pekerjaannya</a:t>
            </a:r>
            <a:r>
              <a:rPr lang="en-US" sz="2400" dirty="0" smtClean="0"/>
              <a:t> </a:t>
            </a:r>
            <a:r>
              <a:rPr lang="en-US" sz="2400" dirty="0" err="1" smtClean="0"/>
              <a:t>mendukung</a:t>
            </a:r>
            <a:r>
              <a:rPr lang="en-US" sz="2400" dirty="0" smtClean="0"/>
              <a:t> </a:t>
            </a:r>
            <a:r>
              <a:rPr lang="en-US" sz="2400" dirty="0" err="1" smtClean="0"/>
              <a:t>eksekusi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rgbClr val="FFFF00"/>
                </a:solidFill>
              </a:rPr>
              <a:t>merancang</a:t>
            </a:r>
            <a:r>
              <a:rPr lang="en-US" sz="2400" dirty="0" smtClean="0">
                <a:solidFill>
                  <a:srgbClr val="FFFF00"/>
                </a:solidFill>
              </a:rPr>
              <a:t> dan </a:t>
            </a:r>
            <a:r>
              <a:rPr lang="en-US" sz="2400" dirty="0" err="1" smtClean="0">
                <a:solidFill>
                  <a:srgbClr val="FFFF00"/>
                </a:solidFill>
              </a:rPr>
              <a:t>merekomendasikan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taktik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dan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IT)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dan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rgbClr val="FFFF00"/>
                </a:solidFill>
              </a:rPr>
              <a:t>mempertimbangkan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penggunaan</a:t>
            </a:r>
            <a:r>
              <a:rPr lang="en-US" sz="2400" dirty="0" smtClean="0">
                <a:solidFill>
                  <a:srgbClr val="FFFF00"/>
                </a:solidFill>
              </a:rPr>
              <a:t> IT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dan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ditawarkan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rgbClr val="FFFF00"/>
                </a:solidFill>
              </a:rPr>
              <a:t>memberi</a:t>
            </a:r>
            <a:r>
              <a:rPr lang="en-US" sz="2400" dirty="0" smtClean="0">
                <a:solidFill>
                  <a:srgbClr val="FFFF00"/>
                </a:solidFill>
              </a:rPr>
              <a:t> saran </a:t>
            </a:r>
            <a:r>
              <a:rPr lang="en-US" sz="2400" dirty="0" err="1" smtClean="0">
                <a:solidFill>
                  <a:srgbClr val="FFFF00"/>
                </a:solidFill>
              </a:rPr>
              <a:t>penggunaan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teknologi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mendorong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# Analisis sistem IT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menganalisa</a:t>
            </a:r>
            <a:r>
              <a:rPr lang="en-US" dirty="0" smtClean="0">
                <a:solidFill>
                  <a:srgbClr val="FFFF00"/>
                </a:solidFill>
              </a:rPr>
              <a:t> dan </a:t>
            </a:r>
            <a:r>
              <a:rPr lang="en-US" dirty="0" err="1" smtClean="0">
                <a:solidFill>
                  <a:srgbClr val="FFFF00"/>
                </a:solidFill>
              </a:rPr>
              <a:t>menentukan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kebutuhan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sistem</a:t>
            </a:r>
            <a:r>
              <a:rPr lang="en-US" dirty="0" smtClean="0">
                <a:solidFill>
                  <a:srgbClr val="FFFF00"/>
                </a:solidFill>
              </a:rPr>
              <a:t> IT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detil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software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IT.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pemodelan</a:t>
            </a:r>
            <a:r>
              <a:rPr lang="en-US" dirty="0" smtClean="0">
                <a:solidFill>
                  <a:srgbClr val="FFFF00"/>
                </a:solidFill>
              </a:rPr>
              <a:t> data dan </a:t>
            </a:r>
            <a:r>
              <a:rPr lang="en-US" dirty="0" err="1" smtClean="0">
                <a:solidFill>
                  <a:srgbClr val="FFFF00"/>
                </a:solidFill>
              </a:rPr>
              <a:t>pemodelan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proses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err="1" smtClean="0">
                <a:solidFill>
                  <a:srgbClr val="FFFF00"/>
                </a:solidFill>
              </a:rPr>
              <a:t>fungsi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data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IT,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data, dan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i="1" dirty="0" smtClean="0"/>
              <a:t>user interface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beroperasi</a:t>
            </a:r>
            <a:r>
              <a:rPr lang="en-US" dirty="0" smtClean="0"/>
              <a:t>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# Analisis bisnis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menginvestigasi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sistem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bisnis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dan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bervarisi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dan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diidentifikasi</a:t>
            </a:r>
            <a:r>
              <a:rPr lang="en-US" dirty="0" smtClean="0"/>
              <a:t>  dan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yang </a:t>
            </a:r>
            <a:r>
              <a:rPr lang="en-US" dirty="0" err="1" smtClean="0"/>
              <a:t>diperkirakan</a:t>
            </a:r>
            <a:r>
              <a:rPr lang="en-US" dirty="0" smtClean="0"/>
              <a:t> dan </a:t>
            </a:r>
            <a:r>
              <a:rPr lang="en-US" dirty="0" err="1" smtClean="0"/>
              <a:t>solusinya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mempertimbangkan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seluruh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aspek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IT,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, </a:t>
            </a:r>
            <a:r>
              <a:rPr lang="en-US" dirty="0" err="1" smtClean="0"/>
              <a:t>keahlian</a:t>
            </a:r>
            <a:r>
              <a:rPr lang="en-US" dirty="0" smtClean="0"/>
              <a:t> dan </a:t>
            </a:r>
            <a:r>
              <a:rPr lang="en-US" dirty="0" err="1" smtClean="0"/>
              <a:t>sumberdaya</a:t>
            </a:r>
            <a:r>
              <a:rPr lang="en-US" dirty="0" smtClean="0"/>
              <a:t> lain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membutuhkan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teknik-teknik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stakeholder, </a:t>
            </a:r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, dan </a:t>
            </a:r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&gt;&lt;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pilihan-pilihan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IT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dan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IT.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95600"/>
            <a:ext cx="7772400" cy="1362075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Analis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bisnis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peran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tanggungjawab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>
                <a:solidFill>
                  <a:srgbClr val="FFFF00"/>
                </a:solidFill>
              </a:rPr>
              <a:t>Menginvestigasi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sistem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bisnis</a:t>
            </a:r>
            <a:r>
              <a:rPr lang="en-US" dirty="0" smtClean="0">
                <a:solidFill>
                  <a:srgbClr val="FFFF00"/>
                </a:solidFill>
              </a:rPr>
              <a:t>,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>
                <a:solidFill>
                  <a:srgbClr val="FFFF00"/>
                </a:solidFill>
              </a:rPr>
              <a:t>Mengevaluasi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tindakan</a:t>
            </a:r>
            <a:r>
              <a:rPr lang="en-US" dirty="0" smtClean="0">
                <a:solidFill>
                  <a:srgbClr val="FFFF00"/>
                </a:solidFill>
              </a:rPr>
              <a:t>,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>
                <a:solidFill>
                  <a:srgbClr val="FFFF00"/>
                </a:solidFill>
              </a:rPr>
              <a:t>Mendokumentasi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kebutuhan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bisnis</a:t>
            </a:r>
            <a:r>
              <a:rPr lang="en-US" dirty="0" smtClean="0">
                <a:solidFill>
                  <a:srgbClr val="FFFF00"/>
                </a:solidFill>
              </a:rPr>
              <a:t>,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>
                <a:solidFill>
                  <a:srgbClr val="FFFF00"/>
                </a:solidFill>
              </a:rPr>
              <a:t>Menjabarkan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kebutuhan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Kemampuan akhir yang diharapkan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133600"/>
            <a:ext cx="6934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Albert-Einstein-speech-4960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53559"/>
            <a:ext cx="2086257" cy="3456641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1# Investigasi sistem bisnis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…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mendapat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pandangan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menyeluruh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dan </a:t>
            </a:r>
            <a:r>
              <a:rPr lang="en-US" dirty="0" err="1" smtClean="0"/>
              <a:t>keterkaitan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Hal-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,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err="1" smtClean="0"/>
              <a:t>Sistem</a:t>
            </a:r>
            <a:r>
              <a:rPr lang="en-US" dirty="0" smtClean="0"/>
              <a:t> IT.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 POPIT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2# Evaluasi tindakan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…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meningkatkan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operasi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sistem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bisnis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Hal-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…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IT.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3# Dokumentasi kebutuhan bisnis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…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dukungan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sistem</a:t>
            </a:r>
            <a:r>
              <a:rPr lang="en-US" dirty="0" smtClean="0">
                <a:solidFill>
                  <a:srgbClr val="FFFF00"/>
                </a:solidFill>
              </a:rPr>
              <a:t> IT </a:t>
            </a:r>
            <a:r>
              <a:rPr lang="en-US" dirty="0" smtClean="0"/>
              <a:t>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dokumentasi</a:t>
            </a:r>
            <a:r>
              <a:rPr lang="en-US" dirty="0" smtClean="0"/>
              <a:t> yang </a:t>
            </a:r>
            <a:r>
              <a:rPr lang="en-US" dirty="0" err="1" smtClean="0"/>
              <a:t>layak</a:t>
            </a:r>
            <a:r>
              <a:rPr lang="en-US" dirty="0" smtClean="0"/>
              <a:t>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4# Penjabaran kebutuhan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… </a:t>
            </a:r>
            <a:r>
              <a:rPr lang="en-US" dirty="0" err="1" smtClean="0">
                <a:solidFill>
                  <a:srgbClr val="FFFF00"/>
                </a:solidFill>
              </a:rPr>
              <a:t>untuk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para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pengguna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i="1" dirty="0" smtClean="0"/>
              <a:t>user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,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Peran utama Analis Bisnis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mtClean="0"/>
              <a:t>Sebuah peran pembina (</a:t>
            </a:r>
            <a:r>
              <a:rPr lang="en-US" i="1" smtClean="0"/>
              <a:t>advisor</a:t>
            </a:r>
            <a:r>
              <a:rPr lang="en-US" smtClean="0"/>
              <a:t>) yang memiliki tanggung jawab untuk </a:t>
            </a:r>
            <a:r>
              <a:rPr lang="en-US" smtClean="0">
                <a:solidFill>
                  <a:srgbClr val="FFFF00"/>
                </a:solidFill>
              </a:rPr>
              <a:t>menginvestigasi</a:t>
            </a:r>
            <a:r>
              <a:rPr lang="en-US" smtClean="0"/>
              <a:t> dan </a:t>
            </a:r>
            <a:r>
              <a:rPr lang="en-US" smtClean="0">
                <a:solidFill>
                  <a:srgbClr val="FFFF00"/>
                </a:solidFill>
              </a:rPr>
              <a:t>menganalisis</a:t>
            </a:r>
            <a:r>
              <a:rPr lang="en-US" smtClean="0"/>
              <a:t> situasi bisnis, </a:t>
            </a:r>
            <a:r>
              <a:rPr lang="en-US" smtClean="0">
                <a:solidFill>
                  <a:srgbClr val="FFFF00"/>
                </a:solidFill>
              </a:rPr>
              <a:t>mengidentifikasi</a:t>
            </a:r>
            <a:r>
              <a:rPr lang="en-US" smtClean="0"/>
              <a:t> serta </a:t>
            </a:r>
            <a:r>
              <a:rPr lang="en-US" smtClean="0">
                <a:solidFill>
                  <a:srgbClr val="FFFF00"/>
                </a:solidFill>
              </a:rPr>
              <a:t>mengevaluasi</a:t>
            </a:r>
            <a:r>
              <a:rPr lang="en-US" smtClean="0"/>
              <a:t> pilihan-pilihan untuk meningkatkan sistem bisnis, </a:t>
            </a:r>
            <a:r>
              <a:rPr lang="en-US" smtClean="0">
                <a:solidFill>
                  <a:srgbClr val="FFFF00"/>
                </a:solidFill>
              </a:rPr>
              <a:t>menjabarkan</a:t>
            </a:r>
            <a:r>
              <a:rPr lang="en-US" smtClean="0"/>
              <a:t> dan </a:t>
            </a:r>
            <a:r>
              <a:rPr lang="en-US" smtClean="0">
                <a:solidFill>
                  <a:srgbClr val="FFFF00"/>
                </a:solidFill>
              </a:rPr>
              <a:t>menentukan</a:t>
            </a:r>
            <a:r>
              <a:rPr lang="en-US" smtClean="0"/>
              <a:t> kebutuhan, serta memastikan </a:t>
            </a:r>
            <a:r>
              <a:rPr lang="en-US" smtClean="0">
                <a:solidFill>
                  <a:srgbClr val="FFFF00"/>
                </a:solidFill>
              </a:rPr>
              <a:t>implementasi</a:t>
            </a:r>
            <a:r>
              <a:rPr lang="en-US" smtClean="0"/>
              <a:t> yang efektif dan penggunaan </a:t>
            </a:r>
            <a:r>
              <a:rPr lang="en-US" smtClean="0">
                <a:solidFill>
                  <a:srgbClr val="FFFF00"/>
                </a:solidFill>
              </a:rPr>
              <a:t>sistem informasi </a:t>
            </a:r>
            <a:r>
              <a:rPr lang="en-US" smtClean="0"/>
              <a:t>sejalan dengan kebutuhan bisnis.</a:t>
            </a:r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Peran tambahan Analis Bisnis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800" dirty="0" err="1" smtClean="0">
                <a:solidFill>
                  <a:srgbClr val="FFFF00"/>
                </a:solidFill>
              </a:rPr>
              <a:t>Implementasi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strategi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1800" dirty="0" smtClean="0"/>
              <a:t>– </a:t>
            </a:r>
            <a:r>
              <a:rPr lang="en-US" sz="1800" dirty="0" err="1" smtClean="0"/>
              <a:t>Analis</a:t>
            </a:r>
            <a:r>
              <a:rPr lang="en-US" sz="1800" dirty="0" smtClean="0"/>
              <a:t> </a:t>
            </a:r>
            <a:r>
              <a:rPr lang="en-US" sz="1800" dirty="0" err="1" smtClean="0"/>
              <a:t>Bisnis</a:t>
            </a:r>
            <a:r>
              <a:rPr lang="en-US" sz="1800" dirty="0" smtClean="0"/>
              <a:t> </a:t>
            </a:r>
            <a:r>
              <a:rPr lang="en-US" sz="1800" dirty="0" err="1" smtClean="0"/>
              <a:t>bekerja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Manajemen</a:t>
            </a:r>
            <a:r>
              <a:rPr lang="en-US" sz="1800" dirty="0" smtClean="0"/>
              <a:t> senior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membantu</a:t>
            </a:r>
            <a:r>
              <a:rPr lang="en-US" sz="1800" dirty="0" smtClean="0"/>
              <a:t> </a:t>
            </a:r>
            <a:r>
              <a:rPr lang="en-US" sz="1800" dirty="0" err="1" smtClean="0"/>
              <a:t>menentukan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bisnis</a:t>
            </a:r>
            <a:r>
              <a:rPr lang="en-US" sz="1800" dirty="0" smtClean="0"/>
              <a:t> yang paling </a:t>
            </a:r>
            <a:r>
              <a:rPr lang="en-US" sz="1800" dirty="0" err="1" smtClean="0"/>
              <a:t>efektif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implementasi</a:t>
            </a:r>
            <a:r>
              <a:rPr lang="en-US" sz="1800" dirty="0" smtClean="0"/>
              <a:t> </a:t>
            </a:r>
            <a:r>
              <a:rPr lang="en-US" sz="1800" dirty="0" err="1" smtClean="0"/>
              <a:t>strategi</a:t>
            </a:r>
            <a:r>
              <a:rPr lang="en-US" sz="1800" dirty="0" smtClean="0"/>
              <a:t> </a:t>
            </a:r>
            <a:r>
              <a:rPr lang="en-US" sz="1800" dirty="0" err="1" smtClean="0"/>
              <a:t>bisnis</a:t>
            </a:r>
            <a:r>
              <a:rPr lang="en-US" sz="1800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err="1" smtClean="0">
                <a:solidFill>
                  <a:srgbClr val="FFFF00"/>
                </a:solidFill>
              </a:rPr>
              <a:t>Produksi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kasus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bisnis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1800" dirty="0" smtClean="0"/>
              <a:t>– </a:t>
            </a:r>
            <a:r>
              <a:rPr lang="en-US" sz="1800" dirty="0" err="1" smtClean="0"/>
              <a:t>Analis</a:t>
            </a:r>
            <a:r>
              <a:rPr lang="en-US" sz="1800" dirty="0" smtClean="0"/>
              <a:t> </a:t>
            </a:r>
            <a:r>
              <a:rPr lang="en-US" sz="1800" dirty="0" err="1" smtClean="0"/>
              <a:t>Bisnis</a:t>
            </a:r>
            <a:r>
              <a:rPr lang="en-US" sz="1800" dirty="0" smtClean="0"/>
              <a:t> senior </a:t>
            </a:r>
            <a:r>
              <a:rPr lang="en-US" sz="1800" dirty="0" err="1" smtClean="0"/>
              <a:t>biasanya</a:t>
            </a:r>
            <a:r>
              <a:rPr lang="en-US" sz="1800" dirty="0" smtClean="0"/>
              <a:t> </a:t>
            </a:r>
            <a:r>
              <a:rPr lang="en-US" sz="1800" dirty="0" err="1" smtClean="0"/>
              <a:t>melakukannya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bantuan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ahli</a:t>
            </a:r>
            <a:r>
              <a:rPr lang="en-US" sz="1800" dirty="0" smtClean="0"/>
              <a:t> </a:t>
            </a:r>
            <a:r>
              <a:rPr lang="en-US" sz="1800" dirty="0" err="1" smtClean="0"/>
              <a:t>keuangan</a:t>
            </a:r>
            <a:r>
              <a:rPr lang="en-US" sz="1800" dirty="0" smtClean="0"/>
              <a:t> (</a:t>
            </a:r>
            <a:r>
              <a:rPr lang="en-US" sz="1800" i="1" dirty="0" smtClean="0"/>
              <a:t>finance</a:t>
            </a:r>
            <a:r>
              <a:rPr lang="en-US" sz="1800" dirty="0" smtClean="0"/>
              <a:t>).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err="1" smtClean="0">
                <a:solidFill>
                  <a:srgbClr val="FFFF00"/>
                </a:solidFill>
              </a:rPr>
              <a:t>Realisasi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manfaat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1800" dirty="0" smtClean="0"/>
              <a:t>– </a:t>
            </a:r>
            <a:r>
              <a:rPr lang="en-US" sz="1800" dirty="0" err="1" smtClean="0"/>
              <a:t>Analis</a:t>
            </a:r>
            <a:r>
              <a:rPr lang="en-US" sz="1800" dirty="0" smtClean="0"/>
              <a:t> </a:t>
            </a:r>
            <a:r>
              <a:rPr lang="en-US" sz="1800" dirty="0" err="1" smtClean="0"/>
              <a:t>Bisnis</a:t>
            </a:r>
            <a:r>
              <a:rPr lang="en-US" sz="1800" dirty="0" smtClean="0"/>
              <a:t> </a:t>
            </a: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tinjauan</a:t>
            </a:r>
            <a:r>
              <a:rPr lang="en-US" sz="1800" dirty="0" smtClean="0"/>
              <a:t> </a:t>
            </a:r>
            <a:r>
              <a:rPr lang="en-US" sz="1800" dirty="0" err="1" smtClean="0"/>
              <a:t>pasca-implementasi</a:t>
            </a:r>
            <a:r>
              <a:rPr lang="en-US" sz="1800" dirty="0" smtClean="0"/>
              <a:t>, </a:t>
            </a:r>
            <a:r>
              <a:rPr lang="en-US" sz="1800" dirty="0" err="1" smtClean="0"/>
              <a:t>memeriksa</a:t>
            </a:r>
            <a:r>
              <a:rPr lang="en-US" sz="1800" dirty="0" smtClean="0"/>
              <a:t> </a:t>
            </a:r>
            <a:r>
              <a:rPr lang="en-US" sz="1800" dirty="0" err="1" smtClean="0"/>
              <a:t>manfaat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dinyatakan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kasus</a:t>
            </a:r>
            <a:r>
              <a:rPr lang="en-US" sz="1800" dirty="0" smtClean="0"/>
              <a:t> </a:t>
            </a:r>
            <a:r>
              <a:rPr lang="en-US" sz="1800" dirty="0" err="1" smtClean="0"/>
              <a:t>bisnis</a:t>
            </a:r>
            <a:r>
              <a:rPr lang="en-US" sz="1800" dirty="0" smtClean="0"/>
              <a:t> dan </a:t>
            </a:r>
            <a:r>
              <a:rPr lang="en-US" sz="1800" dirty="0" err="1" smtClean="0"/>
              <a:t>mengevaluasi</a:t>
            </a:r>
            <a:r>
              <a:rPr lang="en-US" sz="1800" dirty="0" smtClean="0"/>
              <a:t> </a:t>
            </a:r>
            <a:r>
              <a:rPr lang="en-US" sz="1800" dirty="0" err="1" smtClean="0"/>
              <a:t>apakah</a:t>
            </a:r>
            <a:r>
              <a:rPr lang="en-US" sz="1800" dirty="0" smtClean="0"/>
              <a:t> </a:t>
            </a:r>
            <a:r>
              <a:rPr lang="en-US" sz="1800" dirty="0" err="1" smtClean="0"/>
              <a:t>manfaat</a:t>
            </a:r>
            <a:r>
              <a:rPr lang="en-US" sz="1800" dirty="0" smtClean="0"/>
              <a:t>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tercapai</a:t>
            </a:r>
            <a:r>
              <a:rPr lang="en-US" sz="1800" dirty="0" smtClean="0"/>
              <a:t>. </a:t>
            </a:r>
            <a:r>
              <a:rPr lang="en-US" sz="1800" dirty="0" err="1" smtClean="0"/>
              <a:t>Tindakan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mencapai</a:t>
            </a:r>
            <a:r>
              <a:rPr lang="en-US" sz="1800" dirty="0" smtClean="0"/>
              <a:t> </a:t>
            </a:r>
            <a:r>
              <a:rPr lang="en-US" sz="1800" dirty="0" err="1" smtClean="0"/>
              <a:t>manfaat</a:t>
            </a:r>
            <a:r>
              <a:rPr lang="en-US" sz="1800" dirty="0" smtClean="0"/>
              <a:t> </a:t>
            </a:r>
            <a:r>
              <a:rPr lang="en-US" sz="1800" dirty="0" err="1" smtClean="0"/>
              <a:t>bisnis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diidentifkasi</a:t>
            </a:r>
            <a:r>
              <a:rPr lang="en-US" sz="1800" dirty="0" smtClean="0"/>
              <a:t> </a:t>
            </a:r>
            <a:r>
              <a:rPr lang="en-US" sz="1800" dirty="0" err="1" smtClean="0"/>
              <a:t>dilakukan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Analis</a:t>
            </a:r>
            <a:r>
              <a:rPr lang="en-US" sz="1800" dirty="0" smtClean="0"/>
              <a:t> </a:t>
            </a:r>
            <a:r>
              <a:rPr lang="en-US" sz="1800" dirty="0" err="1" smtClean="0"/>
              <a:t>Bisnis</a:t>
            </a:r>
            <a:r>
              <a:rPr lang="en-US" sz="1800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err="1" smtClean="0">
                <a:solidFill>
                  <a:srgbClr val="FFFF00"/>
                </a:solidFill>
              </a:rPr>
              <a:t>Spesifikasi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kebutuhan</a:t>
            </a:r>
            <a:r>
              <a:rPr lang="en-US" sz="2800" dirty="0" smtClean="0">
                <a:solidFill>
                  <a:srgbClr val="FFFF00"/>
                </a:solidFill>
              </a:rPr>
              <a:t> IT </a:t>
            </a:r>
            <a:r>
              <a:rPr lang="en-US" sz="1800" dirty="0" smtClean="0"/>
              <a:t>– </a:t>
            </a:r>
            <a:r>
              <a:rPr lang="en-US" sz="1800" dirty="0" err="1" smtClean="0"/>
              <a:t>biasanya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standar</a:t>
            </a:r>
            <a:r>
              <a:rPr lang="en-US" sz="1800" dirty="0" smtClean="0"/>
              <a:t> </a:t>
            </a:r>
            <a:r>
              <a:rPr lang="en-US" sz="1800" dirty="0" err="1" smtClean="0"/>
              <a:t>teknik</a:t>
            </a:r>
            <a:r>
              <a:rPr lang="en-US" sz="1800" dirty="0" smtClean="0"/>
              <a:t> </a:t>
            </a:r>
            <a:r>
              <a:rPr lang="en-US" sz="1800" dirty="0" err="1" smtClean="0"/>
              <a:t>pemodelan</a:t>
            </a:r>
            <a:r>
              <a:rPr lang="en-US" sz="1800" dirty="0" smtClean="0"/>
              <a:t>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pemodelan</a:t>
            </a:r>
            <a:r>
              <a:rPr lang="en-US" sz="1800" dirty="0" smtClean="0"/>
              <a:t> data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pemodelan</a:t>
            </a:r>
            <a:r>
              <a:rPr lang="en-US" sz="1800" dirty="0" smtClean="0"/>
              <a:t> </a:t>
            </a:r>
            <a:r>
              <a:rPr lang="en-US" sz="1800" i="1" dirty="0" smtClean="0"/>
              <a:t>use case</a:t>
            </a:r>
            <a:endParaRPr lang="en-US" sz="1800" i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>
                <a:solidFill>
                  <a:srgbClr val="FFFF00"/>
                </a:solidFill>
              </a:rPr>
              <a:t>Akar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masalah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/</a:t>
            </a:r>
            <a:r>
              <a:rPr lang="en-US" dirty="0" err="1" smtClean="0"/>
              <a:t>tanda-tanda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>
                <a:solidFill>
                  <a:srgbClr val="FFFF00"/>
                </a:solidFill>
              </a:rPr>
              <a:t>Peningkatan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bisnis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IT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>
                <a:solidFill>
                  <a:srgbClr val="FFFF00"/>
                </a:solidFill>
              </a:rPr>
              <a:t>Pilihan-pilihan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>
                <a:solidFill>
                  <a:srgbClr val="FFFF00"/>
                </a:solidFill>
              </a:rPr>
              <a:t>Layak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sesuai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kebutuhan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>
                <a:solidFill>
                  <a:srgbClr val="FFFF00"/>
                </a:solidFill>
              </a:rPr>
              <a:t>Perubahan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bisnis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menyeluruh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>
                <a:solidFill>
                  <a:srgbClr val="FFFF00"/>
                </a:solidFill>
              </a:rPr>
              <a:t>Negoisasi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199" y="1600200"/>
            <a:ext cx="825055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</a:t>
            </a:r>
            <a:r>
              <a:rPr lang="en-US" i="1" dirty="0" smtClean="0"/>
              <a:t>Business Analysis Maturity</a:t>
            </a:r>
            <a:endParaRPr lang="en-US" i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95600"/>
            <a:ext cx="7772400" cy="1362075"/>
          </a:xfrm>
        </p:spPr>
        <p:txBody>
          <a:bodyPr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Diskusi &amp; penutup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Topik bahasan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?</a:t>
            </a:r>
          </a:p>
          <a:p>
            <a:pPr lvl="0"/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lvl="0"/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lvl="0"/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lvl="0"/>
            <a:r>
              <a:rPr lang="en-US" dirty="0" err="1" smtClean="0"/>
              <a:t>Bisnis</a:t>
            </a:r>
            <a:r>
              <a:rPr lang="en-US" dirty="0" smtClean="0"/>
              <a:t> model  </a:t>
            </a:r>
            <a:r>
              <a:rPr lang="en-US" dirty="0" err="1" smtClean="0"/>
              <a:t>analisis</a:t>
            </a:r>
            <a:endParaRPr lang="en-US" dirty="0" smtClean="0"/>
          </a:p>
          <a:p>
            <a:pPr lvl="0"/>
            <a:r>
              <a:rPr lang="en-US" dirty="0" err="1" smtClean="0"/>
              <a:t>Profesionalisme</a:t>
            </a:r>
            <a:r>
              <a:rPr lang="en-US" dirty="0" smtClean="0"/>
              <a:t> 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lvl="0"/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 smtClean="0"/>
          </a:p>
          <a:p>
            <a:pPr marL="514350" lvl="0" indent="-514350">
              <a:buFont typeface="+mj-lt"/>
              <a:buAutoNum type="arabicParenR"/>
            </a:pPr>
            <a:endParaRPr lang="en-US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048000"/>
            <a:ext cx="7772400" cy="1362075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Analisis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bisnis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-Confused-Ma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28600" y="1757065"/>
            <a:ext cx="3269421" cy="3200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42848" y="6096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Solusi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yang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tepat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apa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ya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???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solution-architecture-consulting-content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95875" y="1071265"/>
            <a:ext cx="4048125" cy="26860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9848" y="4964668"/>
            <a:ext cx="34990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Bisnis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saya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butuh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apa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biar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bisa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jadi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besar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???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Left-Right Arrow 7"/>
          <p:cNvSpPr/>
          <p:nvPr/>
        </p:nvSpPr>
        <p:spPr>
          <a:xfrm rot="20504105">
            <a:off x="3213744" y="2830378"/>
            <a:ext cx="2133600" cy="914400"/>
          </a:xfrm>
          <a:prstGeom prst="left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Impact" pitchFamily="34" charset="0"/>
              </a:rPr>
              <a:t>SESUAI</a:t>
            </a:r>
            <a:endParaRPr lang="en-US" sz="36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kesesuaian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antara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kebutuhan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bisnis</a:t>
            </a:r>
            <a:r>
              <a:rPr lang="en-US" dirty="0" smtClean="0">
                <a:solidFill>
                  <a:srgbClr val="FFFF00"/>
                </a:solidFill>
              </a:rPr>
              <a:t> dan </a:t>
            </a:r>
            <a:r>
              <a:rPr lang="en-US" dirty="0" err="1" smtClean="0">
                <a:solidFill>
                  <a:srgbClr val="FFFF00"/>
                </a:solidFill>
              </a:rPr>
              <a:t>solusi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perubahan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bisnis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sz="1700" dirty="0" smtClean="0"/>
          </a:p>
          <a:p>
            <a:pPr>
              <a:buNone/>
            </a:pP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:</a:t>
            </a:r>
          </a:p>
          <a:p>
            <a:pPr marL="463550" indent="-463550">
              <a:buFont typeface="Wingdings" pitchFamily="2" charset="2"/>
              <a:buChar char="ü"/>
            </a:pP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sistem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informasi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perbaikannya</a:t>
            </a:r>
            <a:r>
              <a:rPr lang="en-US" dirty="0" smtClean="0"/>
              <a:t>,</a:t>
            </a:r>
          </a:p>
          <a:p>
            <a:pPr marL="463550" indent="-463550">
              <a:buFont typeface="Wingdings" pitchFamily="2" charset="2"/>
              <a:buChar char="ü"/>
            </a:pP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proses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bisnis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dan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pekerjaan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Asal mula analisis bisnis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r>
              <a:rPr lang="en-US" sz="2600" dirty="0" err="1" smtClean="0"/>
              <a:t>informasi</a:t>
            </a:r>
            <a:r>
              <a:rPr lang="en-US" sz="2600" dirty="0" smtClean="0"/>
              <a:t> yang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meningkatkan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operasi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bisnis</a:t>
            </a:r>
            <a:r>
              <a:rPr lang="en-US" sz="2600" dirty="0" smtClean="0"/>
              <a:t> dan </a:t>
            </a:r>
            <a:r>
              <a:rPr lang="en-US" sz="2600" dirty="0" err="1" smtClean="0">
                <a:solidFill>
                  <a:srgbClr val="FFFF00"/>
                </a:solidFill>
              </a:rPr>
              <a:t>pengambilan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keputusan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/>
              <a:t>manajemen</a:t>
            </a:r>
            <a:r>
              <a:rPr lang="en-US" sz="2600" dirty="0" smtClean="0"/>
              <a:t>.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2600" dirty="0" smtClean="0"/>
              <a:t>Model </a:t>
            </a:r>
            <a:r>
              <a:rPr lang="en-US" sz="2600" dirty="0" err="1" smtClean="0"/>
              <a:t>bisnis</a:t>
            </a:r>
            <a:r>
              <a:rPr lang="en-US" sz="2600" dirty="0" smtClean="0"/>
              <a:t> </a:t>
            </a:r>
            <a:r>
              <a:rPr lang="en-US" sz="2600" dirty="0" err="1" smtClean="0"/>
              <a:t>baru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menjangkau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pelanggan</a:t>
            </a:r>
            <a:r>
              <a:rPr lang="en-US" sz="2600" dirty="0" smtClean="0">
                <a:solidFill>
                  <a:srgbClr val="FFFF00"/>
                </a:solidFill>
              </a:rPr>
              <a:t> dan </a:t>
            </a:r>
            <a:r>
              <a:rPr lang="en-US" sz="2600" dirty="0" err="1" smtClean="0">
                <a:solidFill>
                  <a:srgbClr val="FFFF00"/>
                </a:solidFill>
              </a:rPr>
              <a:t>pemasok</a:t>
            </a:r>
            <a:r>
              <a:rPr lang="en-US" sz="2600" dirty="0" smtClean="0"/>
              <a:t>, </a:t>
            </a:r>
            <a:r>
              <a:rPr lang="en-US" sz="2600" dirty="0" err="1" smtClean="0"/>
              <a:t>serta</a:t>
            </a:r>
            <a:r>
              <a:rPr lang="en-US" sz="2600" dirty="0" smtClean="0"/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mendukung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operasi</a:t>
            </a:r>
            <a:r>
              <a:rPr lang="en-US" sz="2600" dirty="0" smtClean="0">
                <a:solidFill>
                  <a:srgbClr val="FFFF00"/>
                </a:solidFill>
              </a:rPr>
              <a:t> global</a:t>
            </a:r>
            <a:r>
              <a:rPr lang="en-US" sz="2600" dirty="0" smtClean="0"/>
              <a:t>.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2600" dirty="0" err="1" smtClean="0"/>
              <a:t>Ketiadaan</a:t>
            </a:r>
            <a:r>
              <a:rPr lang="en-US" sz="2600" dirty="0" smtClean="0"/>
              <a:t> </a:t>
            </a:r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r>
              <a:rPr lang="en-US" sz="2600" dirty="0" err="1" smtClean="0"/>
              <a:t>informasi</a:t>
            </a:r>
            <a:r>
              <a:rPr lang="en-US" sz="2600" dirty="0" smtClean="0"/>
              <a:t> </a:t>
            </a:r>
            <a:r>
              <a:rPr lang="en-US" sz="2600" dirty="0" err="1" smtClean="0"/>
              <a:t>membuat</a:t>
            </a:r>
            <a:r>
              <a:rPr lang="en-US" sz="2600" dirty="0" smtClean="0"/>
              <a:t> </a:t>
            </a:r>
            <a:r>
              <a:rPr lang="en-US" sz="2600" dirty="0" err="1" smtClean="0"/>
              <a:t>organisasi</a:t>
            </a:r>
            <a:r>
              <a:rPr lang="en-US" sz="2600" dirty="0" smtClean="0"/>
              <a:t> </a:t>
            </a:r>
            <a:r>
              <a:rPr lang="en-US" sz="2600" dirty="0" err="1" smtClean="0"/>
              <a:t>kehilangan</a:t>
            </a:r>
            <a:r>
              <a:rPr lang="en-US" sz="2600" dirty="0" smtClean="0"/>
              <a:t> </a:t>
            </a:r>
            <a:r>
              <a:rPr lang="en-US" sz="2600" dirty="0" err="1" smtClean="0"/>
              <a:t>peluang</a:t>
            </a:r>
            <a:r>
              <a:rPr lang="en-US" sz="2600" dirty="0" smtClean="0"/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keunggulan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bersaing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smtClean="0"/>
              <a:t>(</a:t>
            </a:r>
            <a:r>
              <a:rPr lang="en-US" sz="2600" i="1" dirty="0" smtClean="0"/>
              <a:t>competitive advantage</a:t>
            </a:r>
            <a:r>
              <a:rPr lang="en-US" sz="2600" dirty="0" smtClean="0"/>
              <a:t>).</a:t>
            </a:r>
            <a:endParaRPr lang="en-US" sz="26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Alasan perkembangan analisis bisnis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rgbClr val="FFFF00"/>
                </a:solidFill>
              </a:rPr>
              <a:t>Model </a:t>
            </a:r>
            <a:r>
              <a:rPr lang="en-US" dirty="0" err="1" smtClean="0">
                <a:solidFill>
                  <a:srgbClr val="FFFF00"/>
                </a:solidFill>
              </a:rPr>
              <a:t>bisnis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alih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kelola</a:t>
            </a:r>
            <a:r>
              <a:rPr lang="en-US" dirty="0" smtClean="0"/>
              <a:t>,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lain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berkomunikasi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perihal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IT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>
                <a:solidFill>
                  <a:srgbClr val="FFFF00"/>
                </a:solidFill>
              </a:rPr>
              <a:t>Keunggulan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bersaing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melalui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penggunaan</a:t>
            </a:r>
            <a:r>
              <a:rPr lang="en-US" dirty="0" smtClean="0">
                <a:solidFill>
                  <a:srgbClr val="FFFF00"/>
                </a:solidFill>
              </a:rPr>
              <a:t> IT</a:t>
            </a:r>
            <a:r>
              <a:rPr lang="en-US" dirty="0" smtClean="0"/>
              <a:t>,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</a:t>
            </a:r>
            <a:r>
              <a:rPr lang="en-US" sz="2000" dirty="0" err="1" smtClean="0"/>
              <a:t>mendorong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IT, </a:t>
            </a:r>
            <a:r>
              <a:rPr lang="en-US" sz="2000" dirty="0" err="1" smtClean="0"/>
              <a:t>penerapan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IT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disertai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,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IT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jelas</a:t>
            </a:r>
            <a:r>
              <a:rPr lang="en-US" sz="2000" dirty="0" smtClean="0"/>
              <a:t> dan </a:t>
            </a:r>
            <a:r>
              <a:rPr lang="en-US" sz="2000" dirty="0" err="1" smtClean="0"/>
              <a:t>tepat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>
                <a:solidFill>
                  <a:srgbClr val="FFFF00"/>
                </a:solidFill>
              </a:rPr>
              <a:t>Perubahan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bisnis</a:t>
            </a:r>
            <a:r>
              <a:rPr lang="en-US" dirty="0" smtClean="0">
                <a:solidFill>
                  <a:srgbClr val="FFFF00"/>
                </a:solidFill>
              </a:rPr>
              <a:t> yang </a:t>
            </a:r>
            <a:r>
              <a:rPr lang="en-US" dirty="0" err="1" smtClean="0">
                <a:solidFill>
                  <a:srgbClr val="FFFF00"/>
                </a:solidFill>
              </a:rPr>
              <a:t>sukses</a:t>
            </a:r>
            <a:r>
              <a:rPr lang="en-US" dirty="0" smtClean="0"/>
              <a:t>,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akar</a:t>
            </a:r>
            <a:r>
              <a:rPr lang="en-US" sz="2000" dirty="0" smtClean="0"/>
              <a:t> </a:t>
            </a:r>
            <a:r>
              <a:rPr lang="en-US" sz="2000" dirty="0" err="1" smtClean="0"/>
              <a:t>permasalahan</a:t>
            </a:r>
            <a:r>
              <a:rPr lang="en-US" sz="2000" dirty="0" smtClean="0"/>
              <a:t>, </a:t>
            </a:r>
            <a:r>
              <a:rPr lang="en-US" sz="2000" dirty="0" err="1" smtClean="0"/>
              <a:t>isu</a:t>
            </a:r>
            <a:r>
              <a:rPr lang="en-US" sz="2000" dirty="0" smtClean="0"/>
              <a:t> yang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diselesaikan</a:t>
            </a:r>
            <a:r>
              <a:rPr lang="en-US" sz="2000" dirty="0" smtClean="0"/>
              <a:t>, dan </a:t>
            </a:r>
            <a:r>
              <a:rPr lang="en-US" sz="2000" dirty="0" err="1" smtClean="0"/>
              <a:t>memberi</a:t>
            </a:r>
            <a:r>
              <a:rPr lang="en-US" sz="2000" dirty="0" smtClean="0"/>
              <a:t> </a:t>
            </a:r>
            <a:r>
              <a:rPr lang="en-US" sz="2000" dirty="0" err="1" smtClean="0"/>
              <a:t>solusi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868362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Siklus</a:t>
            </a:r>
            <a:r>
              <a:rPr lang="en-US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bisnis</a:t>
            </a:r>
            <a:endParaRPr lang="en-US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143000"/>
            <a:ext cx="457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3873</TotalTime>
  <Words>1024</Words>
  <Application>Microsoft Office PowerPoint</Application>
  <PresentationFormat>On-screen Show (4:3)</PresentationFormat>
  <Paragraphs>151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Konsep Analisis Bisnis dan Informasi</vt:lpstr>
      <vt:lpstr>Kemampuan akhir yang diharapkan</vt:lpstr>
      <vt:lpstr>Topik bahasan</vt:lpstr>
      <vt:lpstr>Analisis bisnis</vt:lpstr>
      <vt:lpstr>PowerPoint Presentation</vt:lpstr>
      <vt:lpstr>Analisis bisnis</vt:lpstr>
      <vt:lpstr>Asal mula analisis bisnis</vt:lpstr>
      <vt:lpstr>Alasan perkembangan analisis bisnis</vt:lpstr>
      <vt:lpstr>Siklus hidup perubahan bisnis</vt:lpstr>
      <vt:lpstr>Mendukung perubahan bisnis</vt:lpstr>
      <vt:lpstr>Arti penting Analis Bisnis</vt:lpstr>
      <vt:lpstr>Lingkup kerja analisis bisnis</vt:lpstr>
      <vt:lpstr>Lingkup aktifitas analisis</vt:lpstr>
      <vt:lpstr># Analisis strategi</vt:lpstr>
      <vt:lpstr># Analisis sistem IT</vt:lpstr>
      <vt:lpstr># Analisis bisnis</vt:lpstr>
      <vt:lpstr>Analis Bisnis &gt;&lt; Analis Sistem</vt:lpstr>
      <vt:lpstr>Analis bisnis: peran &amp; tanggungjawab</vt:lpstr>
      <vt:lpstr>Tanggung jawab utama</vt:lpstr>
      <vt:lpstr>1# Investigasi sistem bisnis</vt:lpstr>
      <vt:lpstr>Model POPIT</vt:lpstr>
      <vt:lpstr>2# Evaluasi tindakan</vt:lpstr>
      <vt:lpstr>3# Dokumentasi kebutuhan bisnis</vt:lpstr>
      <vt:lpstr>4# Penjabaran kebutuhan</vt:lpstr>
      <vt:lpstr>Peran utama Analis Bisnis</vt:lpstr>
      <vt:lpstr>Peran tambahan Analis Bisnis</vt:lpstr>
      <vt:lpstr>Mengapa Analis Bisnis diperlukan?</vt:lpstr>
      <vt:lpstr>Model Business Analysis Maturity</vt:lpstr>
      <vt:lpstr>Diskusi &amp; penutup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SWO</dc:creator>
  <cp:lastModifiedBy>Fujitsu</cp:lastModifiedBy>
  <cp:revision>81</cp:revision>
  <dcterms:created xsi:type="dcterms:W3CDTF">2006-08-16T00:00:00Z</dcterms:created>
  <dcterms:modified xsi:type="dcterms:W3CDTF">2020-08-06T07:47:17Z</dcterms:modified>
</cp:coreProperties>
</file>