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96" r:id="rId5"/>
    <p:sldId id="265" r:id="rId6"/>
    <p:sldId id="303" r:id="rId7"/>
    <p:sldId id="295" r:id="rId8"/>
    <p:sldId id="304" r:id="rId9"/>
    <p:sldId id="305" r:id="rId10"/>
    <p:sldId id="306" r:id="rId11"/>
    <p:sldId id="307" r:id="rId12"/>
    <p:sldId id="308" r:id="rId13"/>
    <p:sldId id="309" r:id="rId14"/>
    <p:sldId id="310" r:id="rId15"/>
    <p:sldId id="311" r:id="rId16"/>
    <p:sldId id="312" r:id="rId17"/>
    <p:sldId id="313" r:id="rId18"/>
    <p:sldId id="316" r:id="rId19"/>
    <p:sldId id="317" r:id="rId20"/>
    <p:sldId id="318" r:id="rId21"/>
    <p:sldId id="319" r:id="rId22"/>
    <p:sldId id="320" r:id="rId23"/>
    <p:sldId id="327" r:id="rId24"/>
    <p:sldId id="321" r:id="rId25"/>
    <p:sldId id="322" r:id="rId26"/>
    <p:sldId id="323" r:id="rId27"/>
    <p:sldId id="324" r:id="rId28"/>
    <p:sldId id="325" r:id="rId29"/>
    <p:sldId id="326" r:id="rId30"/>
    <p:sldId id="259"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994" y="485"/>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130425"/>
            <a:ext cx="7772400" cy="1470025"/>
          </a:xfrm>
        </p:spPr>
        <p:txBody>
          <a:bodyPr/>
          <a:lstStyle>
            <a:lvl1pPr algn="r">
              <a:defRPr>
                <a:solidFill>
                  <a:schemeClr val="bg1"/>
                </a:solidFill>
                <a:latin typeface="Impact"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743200" y="3886200"/>
            <a:ext cx="6400800" cy="1752600"/>
          </a:xfrm>
        </p:spPr>
        <p:txBody>
          <a:bodyPr/>
          <a:lstStyle>
            <a:lvl1pPr marL="0" indent="0" algn="r">
              <a:buNone/>
              <a:defRPr>
                <a:solidFill>
                  <a:srgbClr val="FFFF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715000" cy="1143000"/>
          </a:xfrm>
        </p:spPr>
        <p:txBody>
          <a:bodyPr>
            <a:normAutofit/>
          </a:bodyPr>
          <a:lstStyle>
            <a:lvl1pPr algn="l">
              <a:defRPr sz="3600"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defRPr>
            </a:lvl1pPr>
            <a:lvl2pPr>
              <a:defRP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defRPr>
            </a:lvl2pPr>
            <a:lvl3pPr>
              <a:defRP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defRPr>
            </a:lvl3pPr>
            <a:lvl4pPr>
              <a:defRP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defRPr>
            </a:lvl4pPr>
            <a:lvl5pPr>
              <a:defRP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lgn="r">
              <a:buNone/>
              <a:defRPr sz="2000">
                <a:solidFill>
                  <a:srgbClr val="FFFF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pic>
        <p:nvPicPr>
          <p:cNvPr id="7" name="Picture 6" descr="bg.jpg"/>
          <p:cNvPicPr>
            <a:picLocks noChangeAspect="1"/>
          </p:cNvPicPr>
          <p:nvPr userDrawn="1"/>
        </p:nvPicPr>
        <p:blipFill>
          <a:blip r:embed="rId13"/>
          <a:stretch>
            <a:fillRect/>
          </a:stretch>
        </p:blipFill>
        <p:spPr>
          <a:xfrm>
            <a:off x="0" y="0"/>
            <a:ext cx="928116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82575"/>
            <a:ext cx="9144000" cy="1470025"/>
          </a:xfrm>
        </p:spPr>
        <p:txBody>
          <a:bodyPr/>
          <a:lstStyle/>
          <a:p>
            <a:pPr algn="ctr"/>
            <a:r>
              <a:rPr lang="id-ID" b="1" dirty="0" smtClean="0">
                <a:solidFill>
                  <a:schemeClr val="tx1"/>
                </a:solidFill>
              </a:rPr>
              <a:t>UML Diagram</a:t>
            </a:r>
            <a:endParaRPr lang="en-US" dirty="0">
              <a:solidFill>
                <a:schemeClr val="tx1"/>
              </a:solidFill>
            </a:endParaRPr>
          </a:p>
        </p:txBody>
      </p:sp>
      <p:sp>
        <p:nvSpPr>
          <p:cNvPr id="3" name="Subtitle 2"/>
          <p:cNvSpPr>
            <a:spLocks noGrp="1"/>
          </p:cNvSpPr>
          <p:nvPr>
            <p:ph type="subTitle" idx="1"/>
          </p:nvPr>
        </p:nvSpPr>
        <p:spPr>
          <a:xfrm>
            <a:off x="2133600" y="2895600"/>
            <a:ext cx="6400800" cy="1752600"/>
          </a:xfrm>
        </p:spPr>
        <p:txBody>
          <a:bodyPr/>
          <a:lstStyle/>
          <a:p>
            <a:r>
              <a:rPr lang="en-US" dirty="0" err="1" smtClean="0">
                <a:solidFill>
                  <a:schemeClr val="tx1"/>
                </a:solidFill>
              </a:rPr>
              <a:t>Pertemuan</a:t>
            </a:r>
            <a:r>
              <a:rPr lang="en-US" dirty="0" smtClean="0">
                <a:solidFill>
                  <a:schemeClr val="tx1"/>
                </a:solidFill>
              </a:rPr>
              <a:t> #</a:t>
            </a:r>
            <a:r>
              <a:rPr lang="id-ID" dirty="0" smtClean="0">
                <a:solidFill>
                  <a:schemeClr val="tx1"/>
                </a:solidFill>
              </a:rPr>
              <a:t>10</a:t>
            </a:r>
            <a:endParaRPr lang="en-US" dirty="0">
              <a:solidFill>
                <a:schemeClr val="tx1"/>
              </a:solidFill>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1"/>
            <a:ext cx="8229600" cy="4267200"/>
          </a:xfrm>
        </p:spPr>
        <p:txBody>
          <a:bodyPr>
            <a:normAutofit fontScale="77500" lnSpcReduction="20000"/>
          </a:bodyPr>
          <a:lstStyle/>
          <a:p>
            <a:pPr marL="0" indent="0">
              <a:buNone/>
            </a:pPr>
            <a:r>
              <a:rPr lang="id-ID" dirty="0"/>
              <a:t>Server di mana objek direalisasikan sebagai proses paralel dengan metode yang berhubungan dengan operasi objek yang didefinisikan. Metode dimulai sebagai tanggapan atas message eksternal dan dapat berjalan paralel dengan metode yang berasosiasi dengan objek lain. </a:t>
            </a:r>
            <a:endParaRPr lang="id-ID" dirty="0" smtClean="0"/>
          </a:p>
          <a:p>
            <a:pPr marL="0" indent="0">
              <a:buNone/>
            </a:pPr>
            <a:endParaRPr lang="id-ID" dirty="0"/>
          </a:p>
          <a:p>
            <a:pPr marL="0" indent="0">
              <a:buNone/>
            </a:pPr>
            <a:r>
              <a:rPr lang="id-ID" dirty="0" smtClean="0"/>
              <a:t>Objek </a:t>
            </a:r>
            <a:r>
              <a:rPr lang="id-ID" dirty="0"/>
              <a:t>aktif di mana status objek dapat diubah oleh operasi internal yang berjalan di dalam objek itu sendiri. Proses yang merepresentasikan objek terus menjalankan operasi ini sehingga tidak pernah menunda dirinya sendiri. </a:t>
            </a:r>
            <a:endParaRPr lang="en-US" dirty="0">
              <a:solidFill>
                <a:schemeClr val="tx1"/>
              </a:solidFill>
              <a:effectLst/>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
        <p:nvSpPr>
          <p:cNvPr id="5" name="Title 1"/>
          <p:cNvSpPr txBox="1">
            <a:spLocks/>
          </p:cNvSpPr>
          <p:nvPr/>
        </p:nvSpPr>
        <p:spPr>
          <a:xfrm>
            <a:off x="0" y="282575"/>
            <a:ext cx="91440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ea typeface="+mj-ea"/>
                <a:cs typeface="+mj-cs"/>
              </a:defRPr>
            </a:lvl1pPr>
          </a:lstStyle>
          <a:p>
            <a:pPr algn="ctr" fontAlgn="base"/>
            <a:r>
              <a:rPr lang="id-ID" b="0" dirty="0" smtClean="0">
                <a:effectLst/>
              </a:rPr>
              <a:t>Jenis Implementasi Objek Konkuren</a:t>
            </a:r>
            <a:endParaRPr lang="id-ID" b="0" dirty="0">
              <a:effectLst/>
            </a:endParaRPr>
          </a:p>
        </p:txBody>
      </p:sp>
    </p:spTree>
    <p:extLst>
      <p:ext uri="{BB962C8B-B14F-4D97-AF65-F5344CB8AC3E}">
        <p14:creationId xmlns:p14="http://schemas.microsoft.com/office/powerpoint/2010/main" val="1747575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1"/>
            <a:ext cx="8229600" cy="4267200"/>
          </a:xfrm>
        </p:spPr>
        <p:txBody>
          <a:bodyPr>
            <a:normAutofit fontScale="92500" lnSpcReduction="10000"/>
          </a:bodyPr>
          <a:lstStyle/>
          <a:p>
            <a:pPr marL="0" indent="0">
              <a:buNone/>
            </a:pPr>
            <a:r>
              <a:rPr lang="id-ID" dirty="0"/>
              <a:t>Pada proses ini dapat diilustrasikan sebagai proses perancangan berorientasi objek dengan mengembangkan desain contoh untuk perangkat lunak kontrol yang menjadi satu dengan stasiun cuaca terotomasi. Proses yang akan dibahas di sini merupakan proses umum yang memakai kegiatan yang umum bagi sebagian besar proses OOD (objek-oriented design/perancangan berorientasi objek). </a:t>
            </a:r>
            <a:endParaRPr lang="en-US" dirty="0">
              <a:solidFill>
                <a:schemeClr val="tx1"/>
              </a:solidFill>
              <a:effectLst/>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
        <p:nvSpPr>
          <p:cNvPr id="5" name="Title 1"/>
          <p:cNvSpPr txBox="1">
            <a:spLocks/>
          </p:cNvSpPr>
          <p:nvPr/>
        </p:nvSpPr>
        <p:spPr>
          <a:xfrm>
            <a:off x="0" y="282575"/>
            <a:ext cx="91440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ea typeface="+mj-ea"/>
                <a:cs typeface="+mj-cs"/>
              </a:defRPr>
            </a:lvl1pPr>
          </a:lstStyle>
          <a:p>
            <a:pPr algn="ctr" fontAlgn="base"/>
            <a:r>
              <a:rPr lang="id-ID" b="0" dirty="0" smtClean="0">
                <a:effectLst/>
              </a:rPr>
              <a:t>Proses Perancangan Berorientasi Objek</a:t>
            </a:r>
            <a:endParaRPr lang="id-ID" b="0" dirty="0">
              <a:effectLst/>
            </a:endParaRPr>
          </a:p>
        </p:txBody>
      </p:sp>
    </p:spTree>
    <p:extLst>
      <p:ext uri="{BB962C8B-B14F-4D97-AF65-F5344CB8AC3E}">
        <p14:creationId xmlns:p14="http://schemas.microsoft.com/office/powerpoint/2010/main" val="1642736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1"/>
            <a:ext cx="8229600" cy="4267200"/>
          </a:xfrm>
        </p:spPr>
        <p:txBody>
          <a:bodyPr>
            <a:normAutofit/>
          </a:bodyPr>
          <a:lstStyle/>
          <a:p>
            <a:pPr marL="514350" indent="-514350">
              <a:buFont typeface="+mj-lt"/>
              <a:buAutoNum type="arabicPeriod"/>
            </a:pPr>
            <a:r>
              <a:rPr lang="id-ID" dirty="0" smtClean="0"/>
              <a:t>Memahami </a:t>
            </a:r>
            <a:r>
              <a:rPr lang="id-ID" dirty="0"/>
              <a:t>dan mendefinisikan konteks dan mode penggunaan </a:t>
            </a:r>
            <a:r>
              <a:rPr lang="id-ID" dirty="0" smtClean="0"/>
              <a:t>sistem</a:t>
            </a:r>
          </a:p>
          <a:p>
            <a:pPr marL="514350" indent="-514350">
              <a:buFont typeface="+mj-lt"/>
              <a:buAutoNum type="arabicPeriod"/>
            </a:pPr>
            <a:r>
              <a:rPr lang="id-ID" dirty="0" smtClean="0"/>
              <a:t>Merancang </a:t>
            </a:r>
            <a:r>
              <a:rPr lang="id-ID" dirty="0"/>
              <a:t>arsitektur sistem </a:t>
            </a:r>
            <a:endParaRPr lang="id-ID" dirty="0" smtClean="0"/>
          </a:p>
          <a:p>
            <a:pPr marL="514350" indent="-514350">
              <a:buFont typeface="+mj-lt"/>
              <a:buAutoNum type="arabicPeriod"/>
            </a:pPr>
            <a:r>
              <a:rPr lang="id-ID" dirty="0" smtClean="0"/>
              <a:t>Mengidentifikasikan </a:t>
            </a:r>
            <a:r>
              <a:rPr lang="id-ID" dirty="0"/>
              <a:t>objek utama sistem </a:t>
            </a:r>
            <a:endParaRPr lang="id-ID" dirty="0" smtClean="0"/>
          </a:p>
          <a:p>
            <a:pPr marL="514350" indent="-514350">
              <a:buFont typeface="+mj-lt"/>
              <a:buAutoNum type="arabicPeriod"/>
            </a:pPr>
            <a:r>
              <a:rPr lang="id-ID" dirty="0" smtClean="0"/>
              <a:t>Mengembangkan </a:t>
            </a:r>
            <a:r>
              <a:rPr lang="id-ID" dirty="0"/>
              <a:t>model desain </a:t>
            </a:r>
            <a:endParaRPr lang="id-ID" dirty="0" smtClean="0"/>
          </a:p>
          <a:p>
            <a:pPr marL="514350" indent="-514350">
              <a:buFont typeface="+mj-lt"/>
              <a:buAutoNum type="arabicPeriod"/>
            </a:pPr>
            <a:r>
              <a:rPr lang="id-ID" dirty="0" smtClean="0"/>
              <a:t>Menspesifikasikan </a:t>
            </a:r>
            <a:r>
              <a:rPr lang="id-ID" dirty="0"/>
              <a:t>interface objek</a:t>
            </a:r>
            <a:endParaRPr lang="en-US" dirty="0">
              <a:solidFill>
                <a:schemeClr val="tx1"/>
              </a:solidFill>
              <a:effectLst/>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
        <p:nvSpPr>
          <p:cNvPr id="5" name="Title 1"/>
          <p:cNvSpPr txBox="1">
            <a:spLocks/>
          </p:cNvSpPr>
          <p:nvPr/>
        </p:nvSpPr>
        <p:spPr>
          <a:xfrm>
            <a:off x="0" y="282575"/>
            <a:ext cx="91440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ea typeface="+mj-ea"/>
                <a:cs typeface="+mj-cs"/>
              </a:defRPr>
            </a:lvl1pPr>
          </a:lstStyle>
          <a:p>
            <a:pPr algn="ctr" fontAlgn="base"/>
            <a:r>
              <a:rPr lang="id-ID" b="0" dirty="0" smtClean="0">
                <a:effectLst/>
              </a:rPr>
              <a:t>Tahap Perancangan Berorientasi Objek</a:t>
            </a:r>
            <a:endParaRPr lang="id-ID" b="0" dirty="0">
              <a:effectLst/>
            </a:endParaRPr>
          </a:p>
        </p:txBody>
      </p:sp>
    </p:spTree>
    <p:extLst>
      <p:ext uri="{BB962C8B-B14F-4D97-AF65-F5344CB8AC3E}">
        <p14:creationId xmlns:p14="http://schemas.microsoft.com/office/powerpoint/2010/main" val="645921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1"/>
            <a:ext cx="8229600" cy="4267200"/>
          </a:xfrm>
        </p:spPr>
        <p:txBody>
          <a:bodyPr>
            <a:normAutofit fontScale="62500" lnSpcReduction="20000"/>
          </a:bodyPr>
          <a:lstStyle/>
          <a:p>
            <a:pPr marL="0" indent="0">
              <a:buNone/>
            </a:pPr>
            <a:r>
              <a:rPr lang="id-ID" dirty="0"/>
              <a:t>Sistem membuat peta cuaca memakai meteorologi yang dikumpulkan secara otomatis </a:t>
            </a:r>
            <a:endParaRPr lang="id-ID" dirty="0" smtClean="0"/>
          </a:p>
          <a:p>
            <a:pPr marL="0" indent="0">
              <a:buNone/>
            </a:pPr>
            <a:endParaRPr lang="id-ID" dirty="0"/>
          </a:p>
          <a:p>
            <a:pPr marL="514350" indent="-514350">
              <a:buFont typeface="+mj-lt"/>
              <a:buAutoNum type="arabicPeriod"/>
            </a:pPr>
            <a:r>
              <a:rPr lang="id-ID" dirty="0" smtClean="0"/>
              <a:t>Sistem </a:t>
            </a:r>
            <a:r>
              <a:rPr lang="id-ID" dirty="0"/>
              <a:t>pemetaan cuaca dibutuhkan untuk menghasilkan peta cuaca secara reguler dengan memakai data yang dikumpulkan dari stasiun cuaca yang jauh dan tidak berawak dan sumber-sumber data lain. Stasiun cuaca mengirimkan data ke komputer area sebagai tanggapan atas permintaan dari mesin tersebut. </a:t>
            </a:r>
            <a:endParaRPr lang="id-ID" dirty="0" smtClean="0"/>
          </a:p>
          <a:p>
            <a:pPr marL="514350" indent="-514350">
              <a:buFont typeface="+mj-lt"/>
              <a:buAutoNum type="arabicPeriod"/>
            </a:pPr>
            <a:r>
              <a:rPr lang="id-ID" dirty="0" smtClean="0"/>
              <a:t>Sistem </a:t>
            </a:r>
            <a:r>
              <a:rPr lang="id-ID" dirty="0"/>
              <a:t>komputer area menvalidasi data yang terkumpul dan mengintegrasikan data dari sumber-sumber lain. Data yang terintegrasi diarsipkan dengan menggunakan data dari arsip ini dan database peta digital, dibuat satu set peta cuaca lokal. Peta dapat dicetak untuk distribusi pada printer peta khusus atau dapat ditampilkan dalam sejumlah format yang berbeda</a:t>
            </a:r>
            <a:endParaRPr lang="en-US" dirty="0">
              <a:solidFill>
                <a:schemeClr val="tx1"/>
              </a:solidFill>
              <a:effectLst/>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
        <p:nvSpPr>
          <p:cNvPr id="5" name="Title 1"/>
          <p:cNvSpPr txBox="1">
            <a:spLocks/>
          </p:cNvSpPr>
          <p:nvPr/>
        </p:nvSpPr>
        <p:spPr>
          <a:xfrm>
            <a:off x="0" y="282575"/>
            <a:ext cx="91440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ea typeface="+mj-ea"/>
                <a:cs typeface="+mj-cs"/>
              </a:defRPr>
            </a:lvl1pPr>
          </a:lstStyle>
          <a:p>
            <a:pPr algn="ctr" fontAlgn="base"/>
            <a:r>
              <a:rPr lang="id-ID" b="0" dirty="0" smtClean="0">
                <a:effectLst/>
              </a:rPr>
              <a:t>Contoh Ilustrasi Desain Berorientasi Objek</a:t>
            </a:r>
            <a:endParaRPr lang="id-ID" b="0" dirty="0">
              <a:effectLst/>
            </a:endParaRPr>
          </a:p>
        </p:txBody>
      </p:sp>
    </p:spTree>
    <p:extLst>
      <p:ext uri="{BB962C8B-B14F-4D97-AF65-F5344CB8AC3E}">
        <p14:creationId xmlns:p14="http://schemas.microsoft.com/office/powerpoint/2010/main" val="37689187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1"/>
            <a:ext cx="8229600" cy="4267200"/>
          </a:xfrm>
        </p:spPr>
        <p:txBody>
          <a:bodyPr>
            <a:normAutofit/>
          </a:bodyPr>
          <a:lstStyle/>
          <a:p>
            <a:pPr marL="0" indent="0">
              <a:buNone/>
            </a:pPr>
            <a:r>
              <a:rPr lang="id-ID" sz="1800" dirty="0">
                <a:solidFill>
                  <a:schemeClr val="tx1"/>
                </a:solidFill>
                <a:effectLst/>
              </a:rPr>
              <a:t>Deskripsi ini menunjukkan sebagian dari sistem secara keseluruhan berhubungan dengan pengumpulan data, sebagian dengan data dari berbagai sumber, sebagian dengan pengarsipan data tersebut dan sebagian dengan pembuatan peta </a:t>
            </a:r>
            <a:r>
              <a:rPr lang="id-ID" sz="1800" dirty="0" smtClean="0">
                <a:solidFill>
                  <a:schemeClr val="tx1"/>
                </a:solidFill>
                <a:effectLst/>
              </a:rPr>
              <a:t>cuaca</a:t>
            </a:r>
            <a:endParaRPr lang="en-US" sz="1800" dirty="0">
              <a:solidFill>
                <a:schemeClr val="tx1"/>
              </a:solidFill>
              <a:effectLst/>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
        <p:nvSpPr>
          <p:cNvPr id="5" name="Title 1"/>
          <p:cNvSpPr txBox="1">
            <a:spLocks/>
          </p:cNvSpPr>
          <p:nvPr/>
        </p:nvSpPr>
        <p:spPr>
          <a:xfrm>
            <a:off x="0" y="282575"/>
            <a:ext cx="91440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ea typeface="+mj-ea"/>
                <a:cs typeface="+mj-cs"/>
              </a:defRPr>
            </a:lvl1pPr>
          </a:lstStyle>
          <a:p>
            <a:pPr algn="ctr" fontAlgn="base"/>
            <a:r>
              <a:rPr lang="id-ID" b="0" dirty="0" smtClean="0">
                <a:effectLst/>
              </a:rPr>
              <a:t>Contoh Ilustrasi Desain Berorientasi Objek</a:t>
            </a:r>
            <a:endParaRPr lang="id-ID" b="0" dirty="0">
              <a:effectLst/>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1277" t="23958" r="21827" b="32675"/>
          <a:stretch/>
        </p:blipFill>
        <p:spPr bwMode="auto">
          <a:xfrm>
            <a:off x="673274" y="3043672"/>
            <a:ext cx="7402883" cy="3172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624214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1"/>
            <a:ext cx="8229600" cy="4267200"/>
          </a:xfrm>
        </p:spPr>
        <p:txBody>
          <a:bodyPr>
            <a:noAutofit/>
          </a:bodyPr>
          <a:lstStyle/>
          <a:p>
            <a:pPr marL="0" indent="0">
              <a:buNone/>
            </a:pPr>
            <a:r>
              <a:rPr lang="id-ID" sz="2800" dirty="0"/>
              <a:t>Tahap pertama pada semua proses perancangan perangkat lunak adalah pengembangan pemahaman hubungan antara perangkat lunak yang dirancang dan lingkungan eksternalnya. Pengembangan pemahaman dapat membantu menyediakan fungsionalitas yang diminta dan bagaimana menstruktur sistem sehingga dapat berkomunikasi secara efektif dengan lingkungannya.</a:t>
            </a:r>
            <a:endParaRPr lang="en-US" sz="2800" dirty="0">
              <a:solidFill>
                <a:schemeClr val="tx1"/>
              </a:solidFill>
              <a:effectLst/>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
        <p:nvSpPr>
          <p:cNvPr id="5" name="Title 1"/>
          <p:cNvSpPr txBox="1">
            <a:spLocks/>
          </p:cNvSpPr>
          <p:nvPr/>
        </p:nvSpPr>
        <p:spPr>
          <a:xfrm>
            <a:off x="0" y="282575"/>
            <a:ext cx="91440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ea typeface="+mj-ea"/>
                <a:cs typeface="+mj-cs"/>
              </a:defRPr>
            </a:lvl1pPr>
          </a:lstStyle>
          <a:p>
            <a:pPr algn="ctr" fontAlgn="base"/>
            <a:r>
              <a:rPr lang="id-ID" b="0" dirty="0" smtClean="0">
                <a:effectLst/>
              </a:rPr>
              <a:t>Konteks Sistem dan Model Pengguna</a:t>
            </a:r>
            <a:endParaRPr lang="id-ID" b="0" dirty="0">
              <a:effectLst/>
            </a:endParaRPr>
          </a:p>
        </p:txBody>
      </p:sp>
    </p:spTree>
    <p:extLst>
      <p:ext uri="{BB962C8B-B14F-4D97-AF65-F5344CB8AC3E}">
        <p14:creationId xmlns:p14="http://schemas.microsoft.com/office/powerpoint/2010/main" val="4316004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267200"/>
          </a:xfrm>
        </p:spPr>
        <p:txBody>
          <a:bodyPr>
            <a:noAutofit/>
          </a:bodyPr>
          <a:lstStyle/>
          <a:p>
            <a:pPr marL="0" indent="0">
              <a:buNone/>
            </a:pPr>
            <a:r>
              <a:rPr lang="id-ID" sz="2800" dirty="0"/>
              <a:t>Konteks sistem dan model penggunaan sistem merepresentasikan dua model komplementer dari hubungan antara sistem dan lingkungannya. </a:t>
            </a:r>
            <a:endParaRPr lang="id-ID" sz="2800" dirty="0" smtClean="0"/>
          </a:p>
          <a:p>
            <a:pPr marL="514350" indent="-514350">
              <a:buFont typeface="+mj-lt"/>
              <a:buAutoNum type="arabicPeriod"/>
            </a:pPr>
            <a:r>
              <a:rPr lang="id-ID" sz="2800" dirty="0" smtClean="0"/>
              <a:t>Konteks </a:t>
            </a:r>
            <a:r>
              <a:rPr lang="id-ID" sz="2800" dirty="0"/>
              <a:t>sistem merupakan model statis yang mendeskripsikan sistem lain pada lingkungan tersebut. </a:t>
            </a:r>
            <a:endParaRPr lang="id-ID" sz="2800" dirty="0" smtClean="0"/>
          </a:p>
          <a:p>
            <a:pPr marL="514350" indent="-514350">
              <a:buFont typeface="+mj-lt"/>
              <a:buAutoNum type="arabicPeriod"/>
            </a:pPr>
            <a:r>
              <a:rPr lang="id-ID" sz="2800" dirty="0" smtClean="0"/>
              <a:t>Model </a:t>
            </a:r>
            <a:r>
              <a:rPr lang="id-ID" sz="2800" dirty="0"/>
              <a:t>penggunaan sistem merupakan model dinamik yang mendeskripsikan bagaimana sistem sebenarnya berinteraksi dengan lingkungannya. </a:t>
            </a:r>
            <a:endParaRPr lang="en-US" sz="2800" dirty="0">
              <a:solidFill>
                <a:schemeClr val="tx1"/>
              </a:solidFill>
              <a:effectLst/>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
        <p:nvSpPr>
          <p:cNvPr id="5" name="Title 1"/>
          <p:cNvSpPr txBox="1">
            <a:spLocks/>
          </p:cNvSpPr>
          <p:nvPr/>
        </p:nvSpPr>
        <p:spPr>
          <a:xfrm>
            <a:off x="0" y="282575"/>
            <a:ext cx="91440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ea typeface="+mj-ea"/>
                <a:cs typeface="+mj-cs"/>
              </a:defRPr>
            </a:lvl1pPr>
          </a:lstStyle>
          <a:p>
            <a:pPr algn="ctr" fontAlgn="base"/>
            <a:r>
              <a:rPr lang="id-ID" b="0" dirty="0" smtClean="0">
                <a:effectLst/>
              </a:rPr>
              <a:t>Konteks Sistem dan Model Pengguna</a:t>
            </a:r>
            <a:endParaRPr lang="id-ID" b="0" dirty="0">
              <a:effectLst/>
            </a:endParaRPr>
          </a:p>
        </p:txBody>
      </p:sp>
    </p:spTree>
    <p:extLst>
      <p:ext uri="{BB962C8B-B14F-4D97-AF65-F5344CB8AC3E}">
        <p14:creationId xmlns:p14="http://schemas.microsoft.com/office/powerpoint/2010/main" val="2855475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267200"/>
          </a:xfrm>
        </p:spPr>
        <p:txBody>
          <a:bodyPr>
            <a:noAutofit/>
          </a:bodyPr>
          <a:lstStyle/>
          <a:p>
            <a:pPr marL="0" indent="0">
              <a:buNone/>
            </a:pPr>
            <a:r>
              <a:rPr lang="id-ID" sz="2800" dirty="0"/>
              <a:t>Konteks sistem dan model penggunaan sistem merepresentasikan dua model komplementer dari hubungan antara sistem dan lingkungannya. </a:t>
            </a:r>
            <a:endParaRPr lang="id-ID" sz="2800" dirty="0" smtClean="0"/>
          </a:p>
          <a:p>
            <a:pPr marL="514350" indent="-514350">
              <a:buFont typeface="+mj-lt"/>
              <a:buAutoNum type="arabicPeriod"/>
            </a:pPr>
            <a:r>
              <a:rPr lang="id-ID" sz="2800" dirty="0" smtClean="0"/>
              <a:t>Konteks </a:t>
            </a:r>
            <a:r>
              <a:rPr lang="id-ID" sz="2800" dirty="0"/>
              <a:t>sistem merupakan model statis yang mendeskripsikan sistem lain pada lingkungan tersebut. </a:t>
            </a:r>
            <a:endParaRPr lang="id-ID" sz="2800" dirty="0" smtClean="0"/>
          </a:p>
          <a:p>
            <a:pPr marL="514350" indent="-514350">
              <a:buFont typeface="+mj-lt"/>
              <a:buAutoNum type="arabicPeriod"/>
            </a:pPr>
            <a:r>
              <a:rPr lang="id-ID" sz="2800" dirty="0" smtClean="0"/>
              <a:t>Model </a:t>
            </a:r>
            <a:r>
              <a:rPr lang="id-ID" sz="2800" dirty="0"/>
              <a:t>penggunaan sistem merupakan model dinamik yang mendeskripsikan bagaimana sistem sebenarnya berinteraksi dengan lingkungannya. </a:t>
            </a:r>
            <a:endParaRPr lang="en-US" sz="2800" dirty="0">
              <a:solidFill>
                <a:schemeClr val="tx1"/>
              </a:solidFill>
              <a:effectLst/>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
        <p:nvSpPr>
          <p:cNvPr id="5" name="Title 1"/>
          <p:cNvSpPr txBox="1">
            <a:spLocks/>
          </p:cNvSpPr>
          <p:nvPr/>
        </p:nvSpPr>
        <p:spPr>
          <a:xfrm>
            <a:off x="0" y="282575"/>
            <a:ext cx="91440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ea typeface="+mj-ea"/>
                <a:cs typeface="+mj-cs"/>
              </a:defRPr>
            </a:lvl1pPr>
          </a:lstStyle>
          <a:p>
            <a:pPr algn="ctr" fontAlgn="base"/>
            <a:r>
              <a:rPr lang="id-ID" b="0" dirty="0" smtClean="0">
                <a:effectLst/>
              </a:rPr>
              <a:t>Konteks Sistem dan Model Pengguna</a:t>
            </a:r>
            <a:endParaRPr lang="id-ID" b="0" dirty="0">
              <a:effectLst/>
            </a:endParaRPr>
          </a:p>
        </p:txBody>
      </p:sp>
    </p:spTree>
    <p:extLst>
      <p:ext uri="{BB962C8B-B14F-4D97-AF65-F5344CB8AC3E}">
        <p14:creationId xmlns:p14="http://schemas.microsoft.com/office/powerpoint/2010/main" val="12674259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267200"/>
          </a:xfrm>
        </p:spPr>
        <p:txBody>
          <a:bodyPr>
            <a:noAutofit/>
          </a:bodyPr>
          <a:lstStyle/>
          <a:p>
            <a:pPr marL="0" indent="0">
              <a:buNone/>
            </a:pPr>
            <a:r>
              <a:rPr lang="id-ID" sz="2400" dirty="0"/>
              <a:t>Begitu interaksi antara sistem perangkat lunak yang dirancang dan lingkungan sistemnya telah didefinisikan sehingga dapat menggunakan informasi ini sebagai dasar untuk merancang arsitektur sistem. </a:t>
            </a:r>
            <a:endParaRPr lang="id-ID" sz="2400" dirty="0" smtClean="0"/>
          </a:p>
          <a:p>
            <a:pPr marL="0" indent="0">
              <a:buNone/>
            </a:pPr>
            <a:endParaRPr lang="id-ID" sz="2400" dirty="0"/>
          </a:p>
          <a:p>
            <a:pPr marL="514350" indent="-514350">
              <a:buFont typeface="+mj-lt"/>
              <a:buAutoNum type="arabicPeriod"/>
            </a:pPr>
            <a:r>
              <a:rPr lang="id-ID" sz="2400" dirty="0" smtClean="0"/>
              <a:t>Lapisan </a:t>
            </a:r>
            <a:r>
              <a:rPr lang="id-ID" sz="2400" dirty="0"/>
              <a:t>interface, menangani semua komunikasi eksternal </a:t>
            </a:r>
            <a:endParaRPr lang="id-ID" sz="2400" dirty="0" smtClean="0"/>
          </a:p>
          <a:p>
            <a:pPr marL="514350" indent="-514350">
              <a:buFont typeface="+mj-lt"/>
              <a:buAutoNum type="arabicPeriod"/>
            </a:pPr>
            <a:r>
              <a:rPr lang="id-ID" sz="2400" dirty="0" smtClean="0"/>
              <a:t>Lapisan </a:t>
            </a:r>
            <a:r>
              <a:rPr lang="id-ID" sz="2400" dirty="0"/>
              <a:t>pengumpulan data, mengumpulkan dan merangkum semua data yang diperlukan sistem </a:t>
            </a:r>
            <a:endParaRPr lang="id-ID" sz="2400" dirty="0" smtClean="0"/>
          </a:p>
          <a:p>
            <a:pPr marL="514350" indent="-514350">
              <a:buFont typeface="+mj-lt"/>
              <a:buAutoNum type="arabicPeriod"/>
            </a:pPr>
            <a:r>
              <a:rPr lang="id-ID" sz="2400" dirty="0" smtClean="0"/>
              <a:t>Lapisan </a:t>
            </a:r>
            <a:r>
              <a:rPr lang="id-ID" sz="2400" dirty="0"/>
              <a:t>instrumen, enkapsulasi semua instumen untuk mengumpulkan data mentah</a:t>
            </a:r>
            <a:endParaRPr lang="en-US" sz="2400" dirty="0">
              <a:solidFill>
                <a:schemeClr val="tx1"/>
              </a:solidFill>
              <a:effectLst/>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
        <p:nvSpPr>
          <p:cNvPr id="5" name="Title 1"/>
          <p:cNvSpPr txBox="1">
            <a:spLocks/>
          </p:cNvSpPr>
          <p:nvPr/>
        </p:nvSpPr>
        <p:spPr>
          <a:xfrm>
            <a:off x="0" y="282575"/>
            <a:ext cx="91440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ea typeface="+mj-ea"/>
                <a:cs typeface="+mj-cs"/>
              </a:defRPr>
            </a:lvl1pPr>
          </a:lstStyle>
          <a:p>
            <a:pPr algn="ctr" fontAlgn="base"/>
            <a:r>
              <a:rPr lang="id-ID" b="0" dirty="0" smtClean="0">
                <a:effectLst/>
              </a:rPr>
              <a:t>Perancangan Arsitektural</a:t>
            </a:r>
            <a:endParaRPr lang="id-ID" b="0" dirty="0">
              <a:effectLst/>
            </a:endParaRPr>
          </a:p>
        </p:txBody>
      </p:sp>
    </p:spTree>
    <p:extLst>
      <p:ext uri="{BB962C8B-B14F-4D97-AF65-F5344CB8AC3E}">
        <p14:creationId xmlns:p14="http://schemas.microsoft.com/office/powerpoint/2010/main" val="40647959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267200"/>
          </a:xfrm>
        </p:spPr>
        <p:txBody>
          <a:bodyPr>
            <a:noAutofit/>
          </a:bodyPr>
          <a:lstStyle/>
          <a:p>
            <a:pPr marL="0" indent="0">
              <a:buNone/>
            </a:pPr>
            <a:r>
              <a:rPr lang="id-ID" sz="2000" dirty="0"/>
              <a:t>Ada berbagai proposal yang dibuat mengenai cara-cara pengidentifikasikan kelaskelas objek: </a:t>
            </a:r>
            <a:endParaRPr lang="id-ID" sz="2000" dirty="0" smtClean="0"/>
          </a:p>
          <a:p>
            <a:pPr marL="457200" indent="-457200">
              <a:buFont typeface="+mj-lt"/>
              <a:buAutoNum type="arabicPeriod"/>
            </a:pPr>
            <a:r>
              <a:rPr lang="id-ID" sz="2000" dirty="0" smtClean="0"/>
              <a:t>Analisis </a:t>
            </a:r>
            <a:r>
              <a:rPr lang="id-ID" sz="2000" dirty="0"/>
              <a:t>gramatikal dari deskripsi bahasa natural sisterm. Objek dan atribut merupakan kata benda; operasi dan layanan adalah kata kerja (Abbott, 1983</a:t>
            </a:r>
            <a:r>
              <a:rPr lang="id-ID" sz="2000" dirty="0" smtClean="0"/>
              <a:t>).</a:t>
            </a:r>
          </a:p>
          <a:p>
            <a:pPr marL="457200" indent="-457200">
              <a:buFont typeface="+mj-lt"/>
              <a:buAutoNum type="arabicPeriod"/>
            </a:pPr>
            <a:r>
              <a:rPr lang="id-ID" sz="2000" dirty="0" smtClean="0"/>
              <a:t>Entitas </a:t>
            </a:r>
            <a:r>
              <a:rPr lang="id-ID" sz="2000" dirty="0"/>
              <a:t>nyata (benda) pada domain aplikasi (Shalaer dan Mellor, 1988; Coad dan Yuordon, 1990; Wirfs-Brock et al., 1990</a:t>
            </a:r>
            <a:r>
              <a:rPr lang="id-ID" sz="2000" dirty="0" smtClean="0"/>
              <a:t>).</a:t>
            </a:r>
          </a:p>
          <a:p>
            <a:pPr marL="457200" indent="-457200">
              <a:buFont typeface="+mj-lt"/>
              <a:buAutoNum type="arabicPeriod"/>
            </a:pPr>
            <a:r>
              <a:rPr lang="id-ID" sz="2000" dirty="0" smtClean="0"/>
              <a:t>Pendekatan </a:t>
            </a:r>
            <a:r>
              <a:rPr lang="id-ID" sz="2000" dirty="0"/>
              <a:t>perilaku di mana perancang pertama-tama memahami perilaku sistem keseluruhan. Partisipannya dikenal sebagai objek (Rubin dan Goldberg, 1992</a:t>
            </a:r>
            <a:r>
              <a:rPr lang="id-ID" sz="2000" dirty="0" smtClean="0"/>
              <a:t>).</a:t>
            </a:r>
          </a:p>
          <a:p>
            <a:pPr marL="457200" indent="-457200">
              <a:buFont typeface="+mj-lt"/>
              <a:buAutoNum type="arabicPeriod"/>
            </a:pPr>
            <a:r>
              <a:rPr lang="id-ID" sz="2000" dirty="0" smtClean="0"/>
              <a:t>Analisis </a:t>
            </a:r>
            <a:r>
              <a:rPr lang="id-ID" sz="2000" dirty="0"/>
              <a:t>berbasis skenario di mana berbagai skenario sistem sistem diidentifikasi dan dianalisis secara bergantian. (Beck dan Cunningham, 198</a:t>
            </a:r>
            <a:endParaRPr lang="en-US" sz="2000" dirty="0">
              <a:solidFill>
                <a:schemeClr val="tx1"/>
              </a:solidFill>
              <a:effectLst/>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
        <p:nvSpPr>
          <p:cNvPr id="5" name="Title 1"/>
          <p:cNvSpPr txBox="1">
            <a:spLocks/>
          </p:cNvSpPr>
          <p:nvPr/>
        </p:nvSpPr>
        <p:spPr>
          <a:xfrm>
            <a:off x="0" y="282575"/>
            <a:ext cx="91440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ea typeface="+mj-ea"/>
                <a:cs typeface="+mj-cs"/>
              </a:defRPr>
            </a:lvl1pPr>
          </a:lstStyle>
          <a:p>
            <a:pPr algn="ctr" fontAlgn="base"/>
            <a:r>
              <a:rPr lang="id-ID" b="0" dirty="0" smtClean="0">
                <a:effectLst/>
              </a:rPr>
              <a:t>Identifikasi Objek</a:t>
            </a:r>
            <a:endParaRPr lang="id-ID" b="0" dirty="0">
              <a:effectLst/>
            </a:endParaRPr>
          </a:p>
        </p:txBody>
      </p:sp>
    </p:spTree>
    <p:extLst>
      <p:ext uri="{BB962C8B-B14F-4D97-AF65-F5344CB8AC3E}">
        <p14:creationId xmlns:p14="http://schemas.microsoft.com/office/powerpoint/2010/main" val="451596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Kemampuan akhir yang diharapkan</a:t>
            </a:r>
            <a:endParaRPr lang="en-US"/>
          </a:p>
        </p:txBody>
      </p:sp>
      <p:sp>
        <p:nvSpPr>
          <p:cNvPr id="3" name="Content Placeholder 2"/>
          <p:cNvSpPr>
            <a:spLocks noGrp="1"/>
          </p:cNvSpPr>
          <p:nvPr>
            <p:ph idx="1"/>
          </p:nvPr>
        </p:nvSpPr>
        <p:spPr>
          <a:xfrm>
            <a:off x="3048000" y="1600200"/>
            <a:ext cx="5638800" cy="4525963"/>
          </a:xfrm>
        </p:spPr>
        <p:txBody>
          <a:bodyPr>
            <a:normAutofit/>
          </a:bodyPr>
          <a:lstStyle/>
          <a:p>
            <a:pPr lvl="0"/>
            <a:r>
              <a:rPr lang="en-US" dirty="0" err="1" smtClean="0"/>
              <a:t>Anda</a:t>
            </a:r>
            <a:r>
              <a:rPr lang="en-US" dirty="0" smtClean="0"/>
              <a:t> </a:t>
            </a:r>
            <a:r>
              <a:rPr lang="en-US" dirty="0" err="1" smtClean="0">
                <a:effectLst/>
              </a:rPr>
              <a:t>mampu</a:t>
            </a:r>
            <a:r>
              <a:rPr lang="en-US" dirty="0" smtClean="0">
                <a:effectLst/>
              </a:rPr>
              <a:t> </a:t>
            </a:r>
            <a:r>
              <a:rPr lang="en-US" dirty="0" err="1">
                <a:effectLst/>
              </a:rPr>
              <a:t>mampu</a:t>
            </a:r>
            <a:r>
              <a:rPr lang="en-US" dirty="0">
                <a:effectLst/>
              </a:rPr>
              <a:t> </a:t>
            </a:r>
            <a:r>
              <a:rPr lang="id-ID" dirty="0">
                <a:effectLst/>
              </a:rPr>
              <a:t>memahami dan </a:t>
            </a:r>
            <a:r>
              <a:rPr lang="en-US" dirty="0" err="1">
                <a:effectLst/>
              </a:rPr>
              <a:t>menggunakan</a:t>
            </a:r>
            <a:r>
              <a:rPr lang="en-US" dirty="0">
                <a:effectLst/>
              </a:rPr>
              <a:t> tools </a:t>
            </a:r>
            <a:r>
              <a:rPr lang="en-US" dirty="0" err="1">
                <a:effectLst/>
              </a:rPr>
              <a:t>untuk</a:t>
            </a:r>
            <a:r>
              <a:rPr lang="en-US" dirty="0">
                <a:effectLst/>
              </a:rPr>
              <a:t> </a:t>
            </a:r>
            <a:r>
              <a:rPr lang="en-US" dirty="0" err="1">
                <a:effectLst/>
              </a:rPr>
              <a:t>melakukan</a:t>
            </a:r>
            <a:r>
              <a:rPr lang="en-US" dirty="0">
                <a:effectLst/>
              </a:rPr>
              <a:t> </a:t>
            </a:r>
            <a:r>
              <a:rPr lang="id-ID" dirty="0">
                <a:effectLst/>
              </a:rPr>
              <a:t>pendekatan perancangan berorintasi objek</a:t>
            </a:r>
          </a:p>
        </p:txBody>
      </p:sp>
      <p:pic>
        <p:nvPicPr>
          <p:cNvPr id="5" name="Picture 4" descr="acting1.gif"/>
          <p:cNvPicPr>
            <a:picLocks noChangeAspect="1"/>
          </p:cNvPicPr>
          <p:nvPr/>
        </p:nvPicPr>
        <p:blipFill>
          <a:blip r:embed="rId2"/>
          <a:stretch>
            <a:fillRect/>
          </a:stretch>
        </p:blipFill>
        <p:spPr>
          <a:xfrm flipH="1">
            <a:off x="990600" y="1778540"/>
            <a:ext cx="1676400" cy="3174460"/>
          </a:xfrm>
          <a:prstGeom prst="rect">
            <a:avLst/>
          </a:prstGeom>
        </p:spPr>
      </p:pic>
      <p:sp>
        <p:nvSpPr>
          <p:cNvPr id="6"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267200"/>
          </a:xfrm>
        </p:spPr>
        <p:txBody>
          <a:bodyPr>
            <a:noAutofit/>
          </a:bodyPr>
          <a:lstStyle/>
          <a:p>
            <a:pPr marL="0" indent="0">
              <a:buNone/>
            </a:pPr>
            <a:r>
              <a:rPr lang="id-ID" sz="2000" dirty="0"/>
              <a:t>Model statis yang mendeskripsikan struktur statis sistem dalam hal kelas objek sistem dan hubungannya. Hubungan yang penting yang bisa didokumentasikan pada tahap ini adalah hubungan generalisasi, hubungan user/used-by (user/dipakai oleh) dan hubungan komposisi. </a:t>
            </a:r>
            <a:endParaRPr lang="id-ID" sz="2000" dirty="0" smtClean="0"/>
          </a:p>
          <a:p>
            <a:pPr marL="0" indent="0">
              <a:buNone/>
            </a:pPr>
            <a:endParaRPr lang="id-ID" sz="2000" dirty="0"/>
          </a:p>
          <a:p>
            <a:pPr marL="0" indent="0">
              <a:buNone/>
            </a:pPr>
            <a:r>
              <a:rPr lang="id-ID" sz="2000" dirty="0" smtClean="0"/>
              <a:t>• </a:t>
            </a:r>
            <a:r>
              <a:rPr lang="id-ID" sz="2000" dirty="0"/>
              <a:t>Model subsistem yang menunjukkan pengelompokan logis dari objek menjadi subsistem yang koheren dan direpresentasikan dengan mengguna-kan form diagram kelas di mana setiap subsistem ditunjukkan sebagai paket.</a:t>
            </a:r>
            <a:endParaRPr lang="en-US" sz="2000" dirty="0">
              <a:solidFill>
                <a:schemeClr val="tx1"/>
              </a:solidFill>
              <a:effectLst/>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
        <p:nvSpPr>
          <p:cNvPr id="5" name="Title 1"/>
          <p:cNvSpPr txBox="1">
            <a:spLocks/>
          </p:cNvSpPr>
          <p:nvPr/>
        </p:nvSpPr>
        <p:spPr>
          <a:xfrm>
            <a:off x="0" y="282575"/>
            <a:ext cx="91440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ea typeface="+mj-ea"/>
                <a:cs typeface="+mj-cs"/>
              </a:defRPr>
            </a:lvl1pPr>
          </a:lstStyle>
          <a:p>
            <a:pPr algn="ctr" fontAlgn="base"/>
            <a:r>
              <a:rPr lang="id-ID" b="0" dirty="0" smtClean="0">
                <a:effectLst/>
              </a:rPr>
              <a:t>Tipe Model Desain</a:t>
            </a:r>
            <a:endParaRPr lang="id-ID" b="0" dirty="0">
              <a:effectLst/>
            </a:endParaRPr>
          </a:p>
        </p:txBody>
      </p:sp>
    </p:spTree>
    <p:extLst>
      <p:ext uri="{BB962C8B-B14F-4D97-AF65-F5344CB8AC3E}">
        <p14:creationId xmlns:p14="http://schemas.microsoft.com/office/powerpoint/2010/main" val="15541095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267200"/>
          </a:xfrm>
        </p:spPr>
        <p:txBody>
          <a:bodyPr>
            <a:noAutofit/>
          </a:bodyPr>
          <a:lstStyle/>
          <a:p>
            <a:pPr marL="0" indent="0">
              <a:buNone/>
            </a:pPr>
            <a:r>
              <a:rPr lang="id-ID" sz="2000" dirty="0"/>
              <a:t>Model dinamik yang mendeskripsikan struktur dinamik sistem dan yang menunjukkan interaksi antara objek sistem (bukan antara kelas objek). Interaksi yang dapat didokumentasikan mencakup urutan permintaan layanan yang di-lakukan oleh objek-objek dan cara status sistem dihubungkan dengan interaksi objek ini. </a:t>
            </a:r>
            <a:endParaRPr lang="id-ID" sz="2000" dirty="0" smtClean="0"/>
          </a:p>
          <a:p>
            <a:pPr marL="0" indent="0">
              <a:buNone/>
            </a:pPr>
            <a:endParaRPr lang="id-ID" sz="2000" dirty="0"/>
          </a:p>
          <a:p>
            <a:pPr marL="457200" indent="-457200">
              <a:buFont typeface="+mj-lt"/>
              <a:buAutoNum type="arabicPeriod"/>
            </a:pPr>
            <a:r>
              <a:rPr lang="id-ID" sz="2000" dirty="0" smtClean="0"/>
              <a:t>Model </a:t>
            </a:r>
            <a:r>
              <a:rPr lang="id-ID" sz="2000" dirty="0"/>
              <a:t>rangkaian yang menunjukkan urutan interaksi objek dan direpresentasikan dengan menggunakan urutan UML atau diagram </a:t>
            </a:r>
            <a:r>
              <a:rPr lang="id-ID" sz="2000" dirty="0" smtClean="0"/>
              <a:t>kolaborasi.</a:t>
            </a:r>
          </a:p>
          <a:p>
            <a:pPr marL="457200" indent="-457200">
              <a:buFont typeface="+mj-lt"/>
              <a:buAutoNum type="arabicPeriod"/>
            </a:pPr>
            <a:r>
              <a:rPr lang="id-ID" sz="2000" dirty="0" smtClean="0"/>
              <a:t>Model </a:t>
            </a:r>
            <a:r>
              <a:rPr lang="id-ID" sz="2000" dirty="0"/>
              <a:t>mesin status yang menunjukkan bagaimana objek-objek tersebut secara individu mengubah status mereka sebagai tanggapan atas event dan direpresentasikan dalam UML dengan menggunakan diagram statechart (diagram sta-tus).</a:t>
            </a:r>
            <a:endParaRPr lang="en-US" sz="2000" dirty="0">
              <a:solidFill>
                <a:schemeClr val="tx1"/>
              </a:solidFill>
              <a:effectLst/>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
        <p:nvSpPr>
          <p:cNvPr id="5" name="Title 1"/>
          <p:cNvSpPr txBox="1">
            <a:spLocks/>
          </p:cNvSpPr>
          <p:nvPr/>
        </p:nvSpPr>
        <p:spPr>
          <a:xfrm>
            <a:off x="0" y="282575"/>
            <a:ext cx="91440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ea typeface="+mj-ea"/>
                <a:cs typeface="+mj-cs"/>
              </a:defRPr>
            </a:lvl1pPr>
          </a:lstStyle>
          <a:p>
            <a:pPr algn="ctr" fontAlgn="base"/>
            <a:r>
              <a:rPr lang="id-ID" b="0" dirty="0" smtClean="0">
                <a:effectLst/>
              </a:rPr>
              <a:t>Tipe Model Desain</a:t>
            </a:r>
            <a:endParaRPr lang="id-ID" b="0" dirty="0">
              <a:effectLst/>
            </a:endParaRPr>
          </a:p>
        </p:txBody>
      </p:sp>
    </p:spTree>
    <p:extLst>
      <p:ext uri="{BB962C8B-B14F-4D97-AF65-F5344CB8AC3E}">
        <p14:creationId xmlns:p14="http://schemas.microsoft.com/office/powerpoint/2010/main" val="25844913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267200"/>
          </a:xfrm>
        </p:spPr>
        <p:txBody>
          <a:bodyPr>
            <a:noAutofit/>
          </a:bodyPr>
          <a:lstStyle/>
          <a:p>
            <a:pPr marL="0" indent="0">
              <a:buNone/>
            </a:pPr>
            <a:r>
              <a:rPr lang="id-ID" sz="2000" dirty="0"/>
              <a:t>Manfaat penting dari pendekatan berorientasi objek terhadap perancangan adalah kemampuannya menyederhanakan masalah dalam melakukan perubahan pada desain. Alasan untuk ini adalah karena representasi status objek tidak mempengaruhi desain. Perubahan detil internal suatu objek tidak mungkin mempengaruhi objek sistem yang lain. Lebih jauh lagi, karena objek-objek loosely coupled (terhubung secara longgar), pengenalan objek bare biasanya dapat dilakukan secara langsung tanpa efek yang signifikan pada bagian sistem yang lain.</a:t>
            </a:r>
            <a:endParaRPr lang="en-US" sz="2000" dirty="0">
              <a:solidFill>
                <a:schemeClr val="tx1"/>
              </a:solidFill>
              <a:effectLst/>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
        <p:nvSpPr>
          <p:cNvPr id="5" name="Title 1"/>
          <p:cNvSpPr txBox="1">
            <a:spLocks/>
          </p:cNvSpPr>
          <p:nvPr/>
        </p:nvSpPr>
        <p:spPr>
          <a:xfrm>
            <a:off x="0" y="282575"/>
            <a:ext cx="91440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ea typeface="+mj-ea"/>
                <a:cs typeface="+mj-cs"/>
              </a:defRPr>
            </a:lvl1pPr>
          </a:lstStyle>
          <a:p>
            <a:pPr algn="ctr" fontAlgn="base"/>
            <a:r>
              <a:rPr lang="id-ID" b="0" dirty="0" smtClean="0">
                <a:effectLst/>
              </a:rPr>
              <a:t>Evolusi Desain</a:t>
            </a:r>
            <a:endParaRPr lang="id-ID" b="0" dirty="0">
              <a:effectLst/>
            </a:endParaRPr>
          </a:p>
        </p:txBody>
      </p:sp>
    </p:spTree>
    <p:extLst>
      <p:ext uri="{BB962C8B-B14F-4D97-AF65-F5344CB8AC3E}">
        <p14:creationId xmlns:p14="http://schemas.microsoft.com/office/powerpoint/2010/main" val="4478976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114800"/>
          </a:xfrm>
        </p:spPr>
        <p:txBody>
          <a:bodyPr>
            <a:noAutofit/>
          </a:bodyPr>
          <a:lstStyle/>
          <a:p>
            <a:pPr fontAlgn="base"/>
            <a:r>
              <a:rPr lang="en-US" sz="2000" b="0" dirty="0" err="1">
                <a:solidFill>
                  <a:schemeClr val="tx1"/>
                </a:solidFill>
                <a:effectLst/>
              </a:rPr>
              <a:t>Dapat</a:t>
            </a:r>
            <a:r>
              <a:rPr lang="en-US" sz="2000" b="0" dirty="0">
                <a:solidFill>
                  <a:schemeClr val="tx1"/>
                </a:solidFill>
                <a:effectLst/>
              </a:rPr>
              <a:t> </a:t>
            </a:r>
            <a:r>
              <a:rPr lang="en-US" sz="2000" b="0" dirty="0" err="1">
                <a:solidFill>
                  <a:schemeClr val="tx1"/>
                </a:solidFill>
                <a:effectLst/>
              </a:rPr>
              <a:t>memberikan</a:t>
            </a:r>
            <a:r>
              <a:rPr lang="en-US" sz="2000" b="0" dirty="0">
                <a:solidFill>
                  <a:schemeClr val="tx1"/>
                </a:solidFill>
                <a:effectLst/>
              </a:rPr>
              <a:t> </a:t>
            </a:r>
            <a:r>
              <a:rPr lang="en-US" sz="2000" b="0" dirty="0" err="1">
                <a:solidFill>
                  <a:schemeClr val="tx1"/>
                </a:solidFill>
                <a:effectLst/>
              </a:rPr>
              <a:t>bahasa</a:t>
            </a:r>
            <a:r>
              <a:rPr lang="en-US" sz="2000" b="0" dirty="0">
                <a:solidFill>
                  <a:schemeClr val="tx1"/>
                </a:solidFill>
                <a:effectLst/>
              </a:rPr>
              <a:t> </a:t>
            </a:r>
            <a:r>
              <a:rPr lang="en-US" sz="2000" b="0" dirty="0" err="1">
                <a:solidFill>
                  <a:schemeClr val="tx1"/>
                </a:solidFill>
                <a:effectLst/>
              </a:rPr>
              <a:t>permodelan</a:t>
            </a:r>
            <a:r>
              <a:rPr lang="en-US" sz="2000" b="0" dirty="0">
                <a:solidFill>
                  <a:schemeClr val="tx1"/>
                </a:solidFill>
                <a:effectLst/>
              </a:rPr>
              <a:t> visual </a:t>
            </a:r>
            <a:r>
              <a:rPr lang="en-US" sz="2000" b="0" dirty="0" err="1">
                <a:solidFill>
                  <a:schemeClr val="tx1"/>
                </a:solidFill>
                <a:effectLst/>
              </a:rPr>
              <a:t>kepada</a:t>
            </a:r>
            <a:r>
              <a:rPr lang="en-US" sz="2000" b="0" dirty="0">
                <a:solidFill>
                  <a:schemeClr val="tx1"/>
                </a:solidFill>
                <a:effectLst/>
              </a:rPr>
              <a:t> user </a:t>
            </a:r>
            <a:r>
              <a:rPr lang="en-US" sz="2000" b="0" dirty="0" err="1">
                <a:solidFill>
                  <a:schemeClr val="tx1"/>
                </a:solidFill>
                <a:effectLst/>
              </a:rPr>
              <a:t>dari</a:t>
            </a:r>
            <a:r>
              <a:rPr lang="en-US" sz="2000" b="0" dirty="0">
                <a:solidFill>
                  <a:schemeClr val="tx1"/>
                </a:solidFill>
                <a:effectLst/>
              </a:rPr>
              <a:t> </a:t>
            </a:r>
            <a:r>
              <a:rPr lang="en-US" sz="2000" b="0" dirty="0" err="1">
                <a:solidFill>
                  <a:schemeClr val="tx1"/>
                </a:solidFill>
                <a:effectLst/>
              </a:rPr>
              <a:t>berbagai</a:t>
            </a:r>
            <a:r>
              <a:rPr lang="en-US" sz="2000" b="0" dirty="0">
                <a:solidFill>
                  <a:schemeClr val="tx1"/>
                </a:solidFill>
                <a:effectLst/>
              </a:rPr>
              <a:t> </a:t>
            </a:r>
            <a:r>
              <a:rPr lang="en-US" sz="2000" b="0" dirty="0" err="1">
                <a:solidFill>
                  <a:schemeClr val="tx1"/>
                </a:solidFill>
                <a:effectLst/>
              </a:rPr>
              <a:t>jenis</a:t>
            </a:r>
            <a:r>
              <a:rPr lang="en-US" sz="2000" b="0" dirty="0">
                <a:solidFill>
                  <a:schemeClr val="tx1"/>
                </a:solidFill>
                <a:effectLst/>
              </a:rPr>
              <a:t> </a:t>
            </a:r>
            <a:r>
              <a:rPr lang="en-US" sz="2000" b="0" dirty="0" err="1">
                <a:solidFill>
                  <a:schemeClr val="tx1"/>
                </a:solidFill>
                <a:effectLst/>
              </a:rPr>
              <a:t>pemograman</a:t>
            </a:r>
            <a:r>
              <a:rPr lang="en-US" sz="2000" b="0" dirty="0">
                <a:solidFill>
                  <a:schemeClr val="tx1"/>
                </a:solidFill>
                <a:effectLst/>
              </a:rPr>
              <a:t> </a:t>
            </a:r>
            <a:r>
              <a:rPr lang="en-US" sz="2000" b="0" dirty="0" err="1">
                <a:solidFill>
                  <a:schemeClr val="tx1"/>
                </a:solidFill>
                <a:effectLst/>
              </a:rPr>
              <a:t>ataupun</a:t>
            </a:r>
            <a:r>
              <a:rPr lang="en-US" sz="2000" b="0" dirty="0">
                <a:solidFill>
                  <a:schemeClr val="tx1"/>
                </a:solidFill>
                <a:effectLst/>
              </a:rPr>
              <a:t> proses </a:t>
            </a:r>
            <a:r>
              <a:rPr lang="en-US" sz="2000" b="0" dirty="0" err="1">
                <a:solidFill>
                  <a:schemeClr val="tx1"/>
                </a:solidFill>
                <a:effectLst/>
              </a:rPr>
              <a:t>rekayasa</a:t>
            </a:r>
            <a:r>
              <a:rPr lang="en-US" sz="2000" b="0" dirty="0">
                <a:solidFill>
                  <a:schemeClr val="tx1"/>
                </a:solidFill>
                <a:effectLst/>
              </a:rPr>
              <a:t>.</a:t>
            </a:r>
          </a:p>
          <a:p>
            <a:pPr fontAlgn="base"/>
            <a:r>
              <a:rPr lang="en-US" sz="2000" b="0" dirty="0" err="1">
                <a:solidFill>
                  <a:schemeClr val="tx1"/>
                </a:solidFill>
                <a:effectLst/>
              </a:rPr>
              <a:t>Dapat</a:t>
            </a:r>
            <a:r>
              <a:rPr lang="en-US" sz="2000" b="0" dirty="0">
                <a:solidFill>
                  <a:schemeClr val="tx1"/>
                </a:solidFill>
                <a:effectLst/>
              </a:rPr>
              <a:t> </a:t>
            </a:r>
            <a:r>
              <a:rPr lang="en-US" sz="2000" b="0" dirty="0" err="1">
                <a:solidFill>
                  <a:schemeClr val="tx1"/>
                </a:solidFill>
                <a:effectLst/>
              </a:rPr>
              <a:t>menghubungkan</a:t>
            </a:r>
            <a:r>
              <a:rPr lang="en-US" sz="2000" b="0" dirty="0">
                <a:solidFill>
                  <a:schemeClr val="tx1"/>
                </a:solidFill>
                <a:effectLst/>
              </a:rPr>
              <a:t> </a:t>
            </a:r>
            <a:r>
              <a:rPr lang="en-US" sz="2000" b="0" dirty="0" err="1">
                <a:solidFill>
                  <a:schemeClr val="tx1"/>
                </a:solidFill>
                <a:effectLst/>
              </a:rPr>
              <a:t>metode</a:t>
            </a:r>
            <a:r>
              <a:rPr lang="en-US" sz="2000" b="0" dirty="0">
                <a:solidFill>
                  <a:schemeClr val="tx1"/>
                </a:solidFill>
                <a:effectLst/>
              </a:rPr>
              <a:t> </a:t>
            </a:r>
            <a:r>
              <a:rPr lang="en-US" sz="2000" b="0" dirty="0" err="1">
                <a:solidFill>
                  <a:schemeClr val="tx1"/>
                </a:solidFill>
                <a:effectLst/>
              </a:rPr>
              <a:t>terbaik</a:t>
            </a:r>
            <a:r>
              <a:rPr lang="en-US" sz="2000" b="0" dirty="0">
                <a:solidFill>
                  <a:schemeClr val="tx1"/>
                </a:solidFill>
                <a:effectLst/>
              </a:rPr>
              <a:t> yang </a:t>
            </a:r>
            <a:r>
              <a:rPr lang="en-US" sz="2000" b="0" dirty="0" err="1">
                <a:solidFill>
                  <a:schemeClr val="tx1"/>
                </a:solidFill>
                <a:effectLst/>
              </a:rPr>
              <a:t>ada</a:t>
            </a:r>
            <a:r>
              <a:rPr lang="en-US" sz="2000" b="0" dirty="0">
                <a:solidFill>
                  <a:schemeClr val="tx1"/>
                </a:solidFill>
                <a:effectLst/>
              </a:rPr>
              <a:t> </a:t>
            </a:r>
            <a:r>
              <a:rPr lang="en-US" sz="2000" b="0" dirty="0" err="1">
                <a:solidFill>
                  <a:schemeClr val="tx1"/>
                </a:solidFill>
                <a:effectLst/>
              </a:rPr>
              <a:t>dalam</a:t>
            </a:r>
            <a:r>
              <a:rPr lang="en-US" sz="2000" b="0" dirty="0">
                <a:solidFill>
                  <a:schemeClr val="tx1"/>
                </a:solidFill>
                <a:effectLst/>
              </a:rPr>
              <a:t> </a:t>
            </a:r>
            <a:r>
              <a:rPr lang="en-US" sz="2000" b="0" dirty="0" err="1">
                <a:solidFill>
                  <a:schemeClr val="tx1"/>
                </a:solidFill>
                <a:effectLst/>
              </a:rPr>
              <a:t>pemodelan</a:t>
            </a:r>
            <a:r>
              <a:rPr lang="en-US" sz="2000" b="0" dirty="0">
                <a:solidFill>
                  <a:schemeClr val="tx1"/>
                </a:solidFill>
                <a:effectLst/>
              </a:rPr>
              <a:t>.</a:t>
            </a:r>
          </a:p>
          <a:p>
            <a:pPr fontAlgn="base"/>
            <a:r>
              <a:rPr lang="en-US" sz="2000" b="0" dirty="0" err="1">
                <a:solidFill>
                  <a:schemeClr val="tx1"/>
                </a:solidFill>
                <a:effectLst/>
              </a:rPr>
              <a:t>Dapat</a:t>
            </a:r>
            <a:r>
              <a:rPr lang="en-US" sz="2000" b="0" dirty="0">
                <a:solidFill>
                  <a:schemeClr val="tx1"/>
                </a:solidFill>
                <a:effectLst/>
              </a:rPr>
              <a:t> </a:t>
            </a:r>
            <a:r>
              <a:rPr lang="en-US" sz="2000" b="0" dirty="0" err="1">
                <a:solidFill>
                  <a:schemeClr val="tx1"/>
                </a:solidFill>
                <a:effectLst/>
              </a:rPr>
              <a:t>membagikan</a:t>
            </a:r>
            <a:r>
              <a:rPr lang="en-US" sz="2000" b="0" dirty="0">
                <a:solidFill>
                  <a:schemeClr val="tx1"/>
                </a:solidFill>
                <a:effectLst/>
              </a:rPr>
              <a:t> model yang </a:t>
            </a:r>
            <a:r>
              <a:rPr lang="en-US" sz="2000" b="0" dirty="0" err="1">
                <a:solidFill>
                  <a:schemeClr val="tx1"/>
                </a:solidFill>
                <a:effectLst/>
              </a:rPr>
              <a:t>siap</a:t>
            </a:r>
            <a:r>
              <a:rPr lang="en-US" sz="2000" b="0" dirty="0">
                <a:solidFill>
                  <a:schemeClr val="tx1"/>
                </a:solidFill>
                <a:effectLst/>
              </a:rPr>
              <a:t> </a:t>
            </a:r>
            <a:r>
              <a:rPr lang="en-US" sz="2000" b="0" dirty="0" err="1">
                <a:solidFill>
                  <a:schemeClr val="tx1"/>
                </a:solidFill>
                <a:effectLst/>
              </a:rPr>
              <a:t>digunakan</a:t>
            </a:r>
            <a:r>
              <a:rPr lang="en-US" sz="2000" b="0" dirty="0">
                <a:solidFill>
                  <a:schemeClr val="tx1"/>
                </a:solidFill>
                <a:effectLst/>
              </a:rPr>
              <a:t>, </a:t>
            </a:r>
            <a:r>
              <a:rPr lang="en-US" sz="2000" b="0" dirty="0" err="1">
                <a:solidFill>
                  <a:schemeClr val="tx1"/>
                </a:solidFill>
                <a:effectLst/>
              </a:rPr>
              <a:t>adalah</a:t>
            </a:r>
            <a:r>
              <a:rPr lang="en-US" sz="2000" b="0" dirty="0">
                <a:solidFill>
                  <a:schemeClr val="tx1"/>
                </a:solidFill>
                <a:effectLst/>
              </a:rPr>
              <a:t> </a:t>
            </a:r>
            <a:r>
              <a:rPr lang="en-US" sz="2000" b="0" dirty="0" err="1">
                <a:solidFill>
                  <a:schemeClr val="tx1"/>
                </a:solidFill>
                <a:effectLst/>
              </a:rPr>
              <a:t>bahasa</a:t>
            </a:r>
            <a:r>
              <a:rPr lang="en-US" sz="2000" b="0" dirty="0">
                <a:solidFill>
                  <a:schemeClr val="tx1"/>
                </a:solidFill>
                <a:effectLst/>
              </a:rPr>
              <a:t> </a:t>
            </a:r>
            <a:r>
              <a:rPr lang="en-US" sz="2000" b="0" dirty="0" err="1">
                <a:solidFill>
                  <a:schemeClr val="tx1"/>
                </a:solidFill>
                <a:effectLst/>
              </a:rPr>
              <a:t>pemodelan</a:t>
            </a:r>
            <a:r>
              <a:rPr lang="en-US" sz="2000" b="0" dirty="0">
                <a:solidFill>
                  <a:schemeClr val="tx1"/>
                </a:solidFill>
                <a:effectLst/>
              </a:rPr>
              <a:t> visual yang </a:t>
            </a:r>
            <a:r>
              <a:rPr lang="en-US" sz="2000" b="0" dirty="0" err="1">
                <a:solidFill>
                  <a:schemeClr val="tx1"/>
                </a:solidFill>
                <a:effectLst/>
              </a:rPr>
              <a:t>ekspresif</a:t>
            </a:r>
            <a:r>
              <a:rPr lang="en-US" sz="2000" b="0" dirty="0">
                <a:solidFill>
                  <a:schemeClr val="tx1"/>
                </a:solidFill>
                <a:effectLst/>
              </a:rPr>
              <a:t>  </a:t>
            </a:r>
            <a:r>
              <a:rPr lang="en-US" sz="2000" b="0" dirty="0" err="1">
                <a:solidFill>
                  <a:schemeClr val="tx1"/>
                </a:solidFill>
                <a:effectLst/>
              </a:rPr>
              <a:t>untuk</a:t>
            </a:r>
            <a:r>
              <a:rPr lang="en-US" sz="2000" b="0" dirty="0">
                <a:solidFill>
                  <a:schemeClr val="tx1"/>
                </a:solidFill>
                <a:effectLst/>
              </a:rPr>
              <a:t> </a:t>
            </a:r>
            <a:r>
              <a:rPr lang="en-US" sz="2000" b="0" dirty="0" err="1">
                <a:solidFill>
                  <a:schemeClr val="tx1"/>
                </a:solidFill>
                <a:effectLst/>
              </a:rPr>
              <a:t>saling</a:t>
            </a:r>
            <a:r>
              <a:rPr lang="en-US" sz="2000" b="0" dirty="0">
                <a:solidFill>
                  <a:schemeClr val="tx1"/>
                </a:solidFill>
                <a:effectLst/>
              </a:rPr>
              <a:t> </a:t>
            </a:r>
            <a:r>
              <a:rPr lang="en-US" sz="2000" b="0" dirty="0" err="1">
                <a:solidFill>
                  <a:schemeClr val="tx1"/>
                </a:solidFill>
                <a:effectLst/>
              </a:rPr>
              <a:t>berbagi</a:t>
            </a:r>
            <a:r>
              <a:rPr lang="en-US" sz="2000" b="0" dirty="0">
                <a:solidFill>
                  <a:schemeClr val="tx1"/>
                </a:solidFill>
                <a:effectLst/>
              </a:rPr>
              <a:t> model </a:t>
            </a:r>
            <a:r>
              <a:rPr lang="en-US" sz="2000" b="0" dirty="0" err="1">
                <a:solidFill>
                  <a:schemeClr val="tx1"/>
                </a:solidFill>
                <a:effectLst/>
              </a:rPr>
              <a:t>dengan</a:t>
            </a:r>
            <a:r>
              <a:rPr lang="en-US" sz="2000" b="0" dirty="0">
                <a:solidFill>
                  <a:schemeClr val="tx1"/>
                </a:solidFill>
                <a:effectLst/>
              </a:rPr>
              <a:t> </a:t>
            </a:r>
            <a:r>
              <a:rPr lang="en-US" sz="2000" b="0" dirty="0" err="1">
                <a:solidFill>
                  <a:schemeClr val="tx1"/>
                </a:solidFill>
                <a:effectLst/>
              </a:rPr>
              <a:t>mudah</a:t>
            </a:r>
            <a:r>
              <a:rPr lang="en-US" sz="2000" b="0" dirty="0">
                <a:solidFill>
                  <a:schemeClr val="tx1"/>
                </a:solidFill>
                <a:effectLst/>
              </a:rPr>
              <a:t> </a:t>
            </a:r>
            <a:r>
              <a:rPr lang="en-US" sz="2000" b="0" dirty="0" err="1">
                <a:solidFill>
                  <a:schemeClr val="tx1"/>
                </a:solidFill>
                <a:effectLst/>
              </a:rPr>
              <a:t>dan</a:t>
            </a:r>
            <a:r>
              <a:rPr lang="en-US" sz="2000" b="0" dirty="0">
                <a:solidFill>
                  <a:schemeClr val="tx1"/>
                </a:solidFill>
                <a:effectLst/>
              </a:rPr>
              <a:t> </a:t>
            </a:r>
            <a:r>
              <a:rPr lang="en-US" sz="2000" b="0" dirty="0" err="1">
                <a:solidFill>
                  <a:schemeClr val="tx1"/>
                </a:solidFill>
                <a:effectLst/>
              </a:rPr>
              <a:t>memperluas</a:t>
            </a:r>
            <a:r>
              <a:rPr lang="en-US" sz="2000" b="0" dirty="0">
                <a:solidFill>
                  <a:schemeClr val="tx1"/>
                </a:solidFill>
                <a:effectLst/>
              </a:rPr>
              <a:t> program.</a:t>
            </a:r>
          </a:p>
          <a:p>
            <a:pPr fontAlgn="base"/>
            <a:r>
              <a:rPr lang="en-US" sz="2000" b="0" dirty="0" err="1">
                <a:solidFill>
                  <a:schemeClr val="tx1"/>
                </a:solidFill>
                <a:effectLst/>
              </a:rPr>
              <a:t>Dapat</a:t>
            </a:r>
            <a:r>
              <a:rPr lang="en-US" sz="2000" b="0" dirty="0">
                <a:solidFill>
                  <a:schemeClr val="tx1"/>
                </a:solidFill>
                <a:effectLst/>
              </a:rPr>
              <a:t> </a:t>
            </a:r>
            <a:r>
              <a:rPr lang="en-US" sz="2000" b="0" dirty="0" err="1">
                <a:solidFill>
                  <a:schemeClr val="tx1"/>
                </a:solidFill>
                <a:effectLst/>
              </a:rPr>
              <a:t>berguna</a:t>
            </a:r>
            <a:r>
              <a:rPr lang="en-US" sz="2000" b="0" dirty="0">
                <a:solidFill>
                  <a:schemeClr val="tx1"/>
                </a:solidFill>
                <a:effectLst/>
              </a:rPr>
              <a:t> </a:t>
            </a:r>
            <a:r>
              <a:rPr lang="en-US" sz="2000" b="0" dirty="0" err="1">
                <a:solidFill>
                  <a:schemeClr val="tx1"/>
                </a:solidFill>
                <a:effectLst/>
              </a:rPr>
              <a:t>sebagai</a:t>
            </a:r>
            <a:r>
              <a:rPr lang="en-US" sz="2000" b="0" dirty="0">
                <a:solidFill>
                  <a:schemeClr val="tx1"/>
                </a:solidFill>
                <a:effectLst/>
              </a:rPr>
              <a:t> blue print, </a:t>
            </a:r>
            <a:r>
              <a:rPr lang="en-US" sz="2000" b="0" dirty="0" err="1">
                <a:solidFill>
                  <a:schemeClr val="tx1"/>
                </a:solidFill>
                <a:effectLst/>
              </a:rPr>
              <a:t>karena</a:t>
            </a:r>
            <a:r>
              <a:rPr lang="en-US" sz="2000" b="0" dirty="0">
                <a:solidFill>
                  <a:schemeClr val="tx1"/>
                </a:solidFill>
                <a:effectLst/>
              </a:rPr>
              <a:t> </a:t>
            </a:r>
            <a:r>
              <a:rPr lang="en-US" sz="2000" b="0" dirty="0" err="1">
                <a:solidFill>
                  <a:schemeClr val="tx1"/>
                </a:solidFill>
                <a:effectLst/>
              </a:rPr>
              <a:t>lengkap</a:t>
            </a:r>
            <a:r>
              <a:rPr lang="en-US" sz="2000" b="0" dirty="0">
                <a:solidFill>
                  <a:schemeClr val="tx1"/>
                </a:solidFill>
                <a:effectLst/>
              </a:rPr>
              <a:t> </a:t>
            </a:r>
            <a:r>
              <a:rPr lang="en-US" sz="2000" b="0" dirty="0" err="1">
                <a:solidFill>
                  <a:schemeClr val="tx1"/>
                </a:solidFill>
                <a:effectLst/>
              </a:rPr>
              <a:t>dan</a:t>
            </a:r>
            <a:r>
              <a:rPr lang="en-US" sz="2000" b="0" dirty="0">
                <a:solidFill>
                  <a:schemeClr val="tx1"/>
                </a:solidFill>
                <a:effectLst/>
              </a:rPr>
              <a:t> detail </a:t>
            </a:r>
            <a:r>
              <a:rPr lang="en-US" sz="2000" b="0" dirty="0" err="1">
                <a:solidFill>
                  <a:schemeClr val="tx1"/>
                </a:solidFill>
                <a:effectLst/>
              </a:rPr>
              <a:t>dalam</a:t>
            </a:r>
            <a:r>
              <a:rPr lang="en-US" sz="2000" b="0" dirty="0">
                <a:solidFill>
                  <a:schemeClr val="tx1"/>
                </a:solidFill>
                <a:effectLst/>
              </a:rPr>
              <a:t> </a:t>
            </a:r>
            <a:r>
              <a:rPr lang="en-US" sz="2000" b="0" dirty="0" err="1">
                <a:solidFill>
                  <a:schemeClr val="tx1"/>
                </a:solidFill>
                <a:effectLst/>
              </a:rPr>
              <a:t>perancangan</a:t>
            </a:r>
            <a:r>
              <a:rPr lang="en-US" sz="2000" b="0" dirty="0">
                <a:solidFill>
                  <a:schemeClr val="tx1"/>
                </a:solidFill>
                <a:effectLst/>
              </a:rPr>
              <a:t>. Yang </a:t>
            </a:r>
            <a:r>
              <a:rPr lang="en-US" sz="2000" b="0" dirty="0" err="1">
                <a:solidFill>
                  <a:schemeClr val="tx1"/>
                </a:solidFill>
                <a:effectLst/>
              </a:rPr>
              <a:t>nantinya</a:t>
            </a:r>
            <a:r>
              <a:rPr lang="en-US" sz="2000" b="0" dirty="0">
                <a:solidFill>
                  <a:schemeClr val="tx1"/>
                </a:solidFill>
                <a:effectLst/>
              </a:rPr>
              <a:t> </a:t>
            </a:r>
            <a:r>
              <a:rPr lang="en-US" sz="2000" b="0" dirty="0" err="1">
                <a:solidFill>
                  <a:schemeClr val="tx1"/>
                </a:solidFill>
                <a:effectLst/>
              </a:rPr>
              <a:t>akan</a:t>
            </a:r>
            <a:r>
              <a:rPr lang="en-US" sz="2000" b="0" dirty="0">
                <a:solidFill>
                  <a:schemeClr val="tx1"/>
                </a:solidFill>
                <a:effectLst/>
              </a:rPr>
              <a:t> </a:t>
            </a:r>
            <a:r>
              <a:rPr lang="en-US" sz="2000" b="0" dirty="0" err="1">
                <a:solidFill>
                  <a:schemeClr val="tx1"/>
                </a:solidFill>
                <a:effectLst/>
              </a:rPr>
              <a:t>diketahui</a:t>
            </a:r>
            <a:r>
              <a:rPr lang="en-US" sz="2000" b="0" dirty="0">
                <a:solidFill>
                  <a:schemeClr val="tx1"/>
                </a:solidFill>
                <a:effectLst/>
              </a:rPr>
              <a:t> </a:t>
            </a:r>
            <a:r>
              <a:rPr lang="en-US" sz="2000" b="0" dirty="0" err="1">
                <a:solidFill>
                  <a:schemeClr val="tx1"/>
                </a:solidFill>
                <a:effectLst/>
              </a:rPr>
              <a:t>informasi</a:t>
            </a:r>
            <a:r>
              <a:rPr lang="en-US" sz="2000" b="0" dirty="0">
                <a:solidFill>
                  <a:schemeClr val="tx1"/>
                </a:solidFill>
                <a:effectLst/>
              </a:rPr>
              <a:t> yang detail </a:t>
            </a:r>
            <a:r>
              <a:rPr lang="en-US" sz="2000" b="0" dirty="0" err="1">
                <a:solidFill>
                  <a:schemeClr val="tx1"/>
                </a:solidFill>
                <a:effectLst/>
              </a:rPr>
              <a:t>mengenai</a:t>
            </a:r>
            <a:r>
              <a:rPr lang="en-US" sz="2000" b="0" dirty="0">
                <a:solidFill>
                  <a:schemeClr val="tx1"/>
                </a:solidFill>
                <a:effectLst/>
              </a:rPr>
              <a:t> </a:t>
            </a:r>
            <a:r>
              <a:rPr lang="en-US" sz="2000" b="0" dirty="0" err="1">
                <a:solidFill>
                  <a:schemeClr val="tx1"/>
                </a:solidFill>
                <a:effectLst/>
              </a:rPr>
              <a:t>koding</a:t>
            </a:r>
            <a:r>
              <a:rPr lang="en-US" sz="2000" b="0" dirty="0">
                <a:solidFill>
                  <a:schemeClr val="tx1"/>
                </a:solidFill>
                <a:effectLst/>
              </a:rPr>
              <a:t> </a:t>
            </a:r>
            <a:r>
              <a:rPr lang="en-US" sz="2000" b="0" dirty="0" err="1">
                <a:solidFill>
                  <a:schemeClr val="tx1"/>
                </a:solidFill>
                <a:effectLst/>
              </a:rPr>
              <a:t>suatu</a:t>
            </a:r>
            <a:r>
              <a:rPr lang="en-US" sz="2000" b="0" dirty="0">
                <a:solidFill>
                  <a:schemeClr val="tx1"/>
                </a:solidFill>
                <a:effectLst/>
              </a:rPr>
              <a:t> program.</a:t>
            </a:r>
          </a:p>
          <a:p>
            <a:pPr fontAlgn="base"/>
            <a:r>
              <a:rPr lang="en-US" sz="2000" b="0" dirty="0" err="1">
                <a:solidFill>
                  <a:schemeClr val="tx1"/>
                </a:solidFill>
                <a:effectLst/>
              </a:rPr>
              <a:t>Dapat</a:t>
            </a:r>
            <a:r>
              <a:rPr lang="en-US" sz="2000" b="0" dirty="0">
                <a:solidFill>
                  <a:schemeClr val="tx1"/>
                </a:solidFill>
                <a:effectLst/>
              </a:rPr>
              <a:t> </a:t>
            </a:r>
            <a:r>
              <a:rPr lang="en-US" sz="2000" b="0" dirty="0" err="1">
                <a:solidFill>
                  <a:schemeClr val="tx1"/>
                </a:solidFill>
                <a:effectLst/>
              </a:rPr>
              <a:t>memodelkan</a:t>
            </a:r>
            <a:r>
              <a:rPr lang="en-US" sz="2000" b="0" dirty="0">
                <a:solidFill>
                  <a:schemeClr val="tx1"/>
                </a:solidFill>
                <a:effectLst/>
              </a:rPr>
              <a:t> </a:t>
            </a:r>
            <a:r>
              <a:rPr lang="en-US" sz="2000" b="0" dirty="0" err="1">
                <a:solidFill>
                  <a:schemeClr val="tx1"/>
                </a:solidFill>
                <a:effectLst/>
              </a:rPr>
              <a:t>sistem</a:t>
            </a:r>
            <a:r>
              <a:rPr lang="en-US" sz="2000" b="0" dirty="0">
                <a:solidFill>
                  <a:schemeClr val="tx1"/>
                </a:solidFill>
                <a:effectLst/>
              </a:rPr>
              <a:t> yang </a:t>
            </a:r>
            <a:r>
              <a:rPr lang="en-US" sz="2000" b="0" dirty="0" err="1">
                <a:solidFill>
                  <a:schemeClr val="tx1"/>
                </a:solidFill>
                <a:effectLst/>
              </a:rPr>
              <a:t>berkonsep</a:t>
            </a:r>
            <a:r>
              <a:rPr lang="en-US" sz="2000" b="0" dirty="0">
                <a:solidFill>
                  <a:schemeClr val="tx1"/>
                </a:solidFill>
                <a:effectLst/>
              </a:rPr>
              <a:t> </a:t>
            </a:r>
            <a:r>
              <a:rPr lang="en-US" sz="2000" b="0" dirty="0" err="1">
                <a:solidFill>
                  <a:schemeClr val="tx1"/>
                </a:solidFill>
                <a:effectLst/>
              </a:rPr>
              <a:t>berorientasi</a:t>
            </a:r>
            <a:r>
              <a:rPr lang="en-US" sz="2000" b="0" dirty="0">
                <a:solidFill>
                  <a:schemeClr val="tx1"/>
                </a:solidFill>
                <a:effectLst/>
              </a:rPr>
              <a:t> </a:t>
            </a:r>
            <a:r>
              <a:rPr lang="en-US" sz="2000" b="0" dirty="0" err="1">
                <a:solidFill>
                  <a:schemeClr val="tx1"/>
                </a:solidFill>
                <a:effectLst/>
              </a:rPr>
              <a:t>objek</a:t>
            </a:r>
            <a:r>
              <a:rPr lang="en-US" sz="2000" b="0" dirty="0">
                <a:solidFill>
                  <a:schemeClr val="tx1"/>
                </a:solidFill>
                <a:effectLst/>
              </a:rPr>
              <a:t>, </a:t>
            </a:r>
            <a:r>
              <a:rPr lang="en-US" sz="2000" b="0" dirty="0" err="1">
                <a:solidFill>
                  <a:schemeClr val="tx1"/>
                </a:solidFill>
                <a:effectLst/>
              </a:rPr>
              <a:t>jadi</a:t>
            </a:r>
            <a:r>
              <a:rPr lang="en-US" sz="2000" b="0" dirty="0">
                <a:solidFill>
                  <a:schemeClr val="tx1"/>
                </a:solidFill>
                <a:effectLst/>
              </a:rPr>
              <a:t> </a:t>
            </a:r>
            <a:r>
              <a:rPr lang="en-US" sz="2000" b="0" dirty="0" err="1">
                <a:solidFill>
                  <a:schemeClr val="tx1"/>
                </a:solidFill>
                <a:effectLst/>
              </a:rPr>
              <a:t>tidak</a:t>
            </a:r>
            <a:r>
              <a:rPr lang="en-US" sz="2000" b="0" dirty="0">
                <a:solidFill>
                  <a:schemeClr val="tx1"/>
                </a:solidFill>
                <a:effectLst/>
              </a:rPr>
              <a:t> </a:t>
            </a:r>
            <a:r>
              <a:rPr lang="en-US" sz="2000" b="0" dirty="0" err="1">
                <a:solidFill>
                  <a:schemeClr val="tx1"/>
                </a:solidFill>
                <a:effectLst/>
              </a:rPr>
              <a:t>hanya</a:t>
            </a:r>
            <a:r>
              <a:rPr lang="en-US" sz="2000" b="0" dirty="0">
                <a:solidFill>
                  <a:schemeClr val="tx1"/>
                </a:solidFill>
                <a:effectLst/>
              </a:rPr>
              <a:t> </a:t>
            </a:r>
            <a:r>
              <a:rPr lang="en-US" sz="2000" b="0" dirty="0" err="1">
                <a:solidFill>
                  <a:schemeClr val="tx1"/>
                </a:solidFill>
                <a:effectLst/>
              </a:rPr>
              <a:t>berguna</a:t>
            </a:r>
            <a:r>
              <a:rPr lang="en-US" sz="2000" b="0" dirty="0">
                <a:solidFill>
                  <a:schemeClr val="tx1"/>
                </a:solidFill>
                <a:effectLst/>
              </a:rPr>
              <a:t> </a:t>
            </a:r>
            <a:r>
              <a:rPr lang="en-US" sz="2000" b="0" dirty="0" err="1">
                <a:solidFill>
                  <a:schemeClr val="tx1"/>
                </a:solidFill>
                <a:effectLst/>
              </a:rPr>
              <a:t>untuk</a:t>
            </a:r>
            <a:r>
              <a:rPr lang="en-US" sz="2000" b="0" dirty="0">
                <a:solidFill>
                  <a:schemeClr val="tx1"/>
                </a:solidFill>
                <a:effectLst/>
              </a:rPr>
              <a:t> </a:t>
            </a:r>
            <a:r>
              <a:rPr lang="en-US" sz="2000" b="0" dirty="0" err="1">
                <a:solidFill>
                  <a:schemeClr val="tx1"/>
                </a:solidFill>
                <a:effectLst/>
              </a:rPr>
              <a:t>memodelkan</a:t>
            </a:r>
            <a:r>
              <a:rPr lang="en-US" sz="2000" b="0" dirty="0">
                <a:solidFill>
                  <a:schemeClr val="tx1"/>
                </a:solidFill>
                <a:effectLst/>
              </a:rPr>
              <a:t> </a:t>
            </a:r>
            <a:r>
              <a:rPr lang="en-US" sz="2000" b="0" dirty="0" err="1">
                <a:solidFill>
                  <a:schemeClr val="tx1"/>
                </a:solidFill>
                <a:effectLst/>
              </a:rPr>
              <a:t>perangkat</a:t>
            </a:r>
            <a:r>
              <a:rPr lang="en-US" sz="2000" b="0" dirty="0">
                <a:solidFill>
                  <a:schemeClr val="tx1"/>
                </a:solidFill>
                <a:effectLst/>
              </a:rPr>
              <a:t> </a:t>
            </a:r>
            <a:r>
              <a:rPr lang="en-US" sz="2000" b="0" dirty="0" err="1">
                <a:solidFill>
                  <a:schemeClr val="tx1"/>
                </a:solidFill>
                <a:effectLst/>
              </a:rPr>
              <a:t>lunak</a:t>
            </a:r>
            <a:r>
              <a:rPr lang="en-US" sz="2000" b="0" dirty="0">
                <a:solidFill>
                  <a:schemeClr val="tx1"/>
                </a:solidFill>
                <a:effectLst/>
              </a:rPr>
              <a:t> (software) </a:t>
            </a:r>
            <a:r>
              <a:rPr lang="en-US" sz="2000" b="0" dirty="0" err="1">
                <a:solidFill>
                  <a:schemeClr val="tx1"/>
                </a:solidFill>
                <a:effectLst/>
              </a:rPr>
              <a:t>saja</a:t>
            </a:r>
            <a:r>
              <a:rPr lang="en-US" sz="2000" b="0" dirty="0">
                <a:solidFill>
                  <a:schemeClr val="tx1"/>
                </a:solidFill>
                <a:effectLst/>
              </a:rPr>
              <a:t>.</a:t>
            </a:r>
          </a:p>
          <a:p>
            <a:pPr fontAlgn="base"/>
            <a:r>
              <a:rPr lang="en-US" sz="2000" b="0" dirty="0" err="1">
                <a:solidFill>
                  <a:schemeClr val="tx1"/>
                </a:solidFill>
                <a:effectLst/>
              </a:rPr>
              <a:t>Dapat</a:t>
            </a:r>
            <a:r>
              <a:rPr lang="en-US" sz="2000" b="0" dirty="0">
                <a:solidFill>
                  <a:schemeClr val="tx1"/>
                </a:solidFill>
                <a:effectLst/>
              </a:rPr>
              <a:t> </a:t>
            </a:r>
            <a:r>
              <a:rPr lang="en-US" sz="2000" b="0" dirty="0" err="1">
                <a:solidFill>
                  <a:schemeClr val="tx1"/>
                </a:solidFill>
                <a:effectLst/>
              </a:rPr>
              <a:t>membuat</a:t>
            </a:r>
            <a:r>
              <a:rPr lang="en-US" sz="2000" b="0" dirty="0">
                <a:solidFill>
                  <a:schemeClr val="tx1"/>
                </a:solidFill>
                <a:effectLst/>
              </a:rPr>
              <a:t> </a:t>
            </a:r>
            <a:r>
              <a:rPr lang="en-US" sz="2000" b="0" dirty="0" err="1">
                <a:solidFill>
                  <a:schemeClr val="tx1"/>
                </a:solidFill>
                <a:effectLst/>
              </a:rPr>
              <a:t>suatu</a:t>
            </a:r>
            <a:r>
              <a:rPr lang="en-US" sz="2000" b="0" dirty="0">
                <a:solidFill>
                  <a:schemeClr val="tx1"/>
                </a:solidFill>
                <a:effectLst/>
              </a:rPr>
              <a:t> </a:t>
            </a:r>
            <a:r>
              <a:rPr lang="en-US" sz="2000" b="0" dirty="0" err="1">
                <a:solidFill>
                  <a:schemeClr val="tx1"/>
                </a:solidFill>
                <a:effectLst/>
              </a:rPr>
              <a:t>bahasa</a:t>
            </a:r>
            <a:r>
              <a:rPr lang="en-US" sz="2000" b="0" dirty="0">
                <a:solidFill>
                  <a:schemeClr val="tx1"/>
                </a:solidFill>
                <a:effectLst/>
              </a:rPr>
              <a:t> </a:t>
            </a:r>
            <a:r>
              <a:rPr lang="en-US" sz="2000" b="0" dirty="0" err="1">
                <a:solidFill>
                  <a:schemeClr val="tx1"/>
                </a:solidFill>
                <a:effectLst/>
              </a:rPr>
              <a:t>pemodelan</a:t>
            </a:r>
            <a:r>
              <a:rPr lang="en-US" sz="2000" b="0" dirty="0">
                <a:solidFill>
                  <a:schemeClr val="tx1"/>
                </a:solidFill>
                <a:effectLst/>
              </a:rPr>
              <a:t> yang </a:t>
            </a:r>
            <a:r>
              <a:rPr lang="en-US" sz="2000" b="0" dirty="0" err="1">
                <a:solidFill>
                  <a:schemeClr val="tx1"/>
                </a:solidFill>
                <a:effectLst/>
              </a:rPr>
              <a:t>nantinya</a:t>
            </a:r>
            <a:r>
              <a:rPr lang="en-US" sz="2000" b="0" dirty="0">
                <a:solidFill>
                  <a:schemeClr val="tx1"/>
                </a:solidFill>
                <a:effectLst/>
              </a:rPr>
              <a:t> </a:t>
            </a:r>
            <a:r>
              <a:rPr lang="en-US" sz="2000" b="0" dirty="0" err="1">
                <a:solidFill>
                  <a:schemeClr val="tx1"/>
                </a:solidFill>
                <a:effectLst/>
              </a:rPr>
              <a:t>dapat</a:t>
            </a:r>
            <a:r>
              <a:rPr lang="en-US" sz="2000" b="0" dirty="0">
                <a:solidFill>
                  <a:schemeClr val="tx1"/>
                </a:solidFill>
                <a:effectLst/>
              </a:rPr>
              <a:t> </a:t>
            </a:r>
            <a:r>
              <a:rPr lang="en-US" sz="2000" b="0" dirty="0" err="1">
                <a:solidFill>
                  <a:schemeClr val="tx1"/>
                </a:solidFill>
                <a:effectLst/>
              </a:rPr>
              <a:t>dipergunakan</a:t>
            </a:r>
            <a:r>
              <a:rPr lang="en-US" sz="2000" b="0" dirty="0">
                <a:solidFill>
                  <a:schemeClr val="tx1"/>
                </a:solidFill>
                <a:effectLst/>
              </a:rPr>
              <a:t> </a:t>
            </a:r>
            <a:r>
              <a:rPr lang="en-US" sz="2000" b="0" dirty="0" err="1">
                <a:solidFill>
                  <a:schemeClr val="tx1"/>
                </a:solidFill>
                <a:effectLst/>
              </a:rPr>
              <a:t>oleh</a:t>
            </a:r>
            <a:r>
              <a:rPr lang="en-US" sz="2000" b="0" dirty="0">
                <a:solidFill>
                  <a:schemeClr val="tx1"/>
                </a:solidFill>
                <a:effectLst/>
              </a:rPr>
              <a:t> </a:t>
            </a:r>
            <a:r>
              <a:rPr lang="en-US" sz="2000" b="0" dirty="0" err="1">
                <a:solidFill>
                  <a:schemeClr val="tx1"/>
                </a:solidFill>
                <a:effectLst/>
              </a:rPr>
              <a:t>manusia</a:t>
            </a:r>
            <a:r>
              <a:rPr lang="en-US" sz="2000" b="0" dirty="0">
                <a:solidFill>
                  <a:schemeClr val="tx1"/>
                </a:solidFill>
                <a:effectLst/>
              </a:rPr>
              <a:t> </a:t>
            </a:r>
            <a:r>
              <a:rPr lang="en-US" sz="2000" b="0" dirty="0" err="1">
                <a:solidFill>
                  <a:schemeClr val="tx1"/>
                </a:solidFill>
                <a:effectLst/>
              </a:rPr>
              <a:t>maupun</a:t>
            </a:r>
            <a:r>
              <a:rPr lang="en-US" sz="2000" b="0" dirty="0">
                <a:solidFill>
                  <a:schemeClr val="tx1"/>
                </a:solidFill>
                <a:effectLst/>
              </a:rPr>
              <a:t> </a:t>
            </a:r>
            <a:r>
              <a:rPr lang="en-US" sz="2000" b="0" dirty="0" err="1">
                <a:solidFill>
                  <a:schemeClr val="tx1"/>
                </a:solidFill>
                <a:effectLst/>
              </a:rPr>
              <a:t>oleh</a:t>
            </a:r>
            <a:r>
              <a:rPr lang="en-US" sz="2000" b="0" dirty="0">
                <a:solidFill>
                  <a:schemeClr val="tx1"/>
                </a:solidFill>
                <a:effectLst/>
              </a:rPr>
              <a:t> </a:t>
            </a:r>
            <a:r>
              <a:rPr lang="en-US" sz="2000" b="0" dirty="0" err="1">
                <a:solidFill>
                  <a:schemeClr val="tx1"/>
                </a:solidFill>
                <a:effectLst/>
              </a:rPr>
              <a:t>mesin</a:t>
            </a:r>
            <a:r>
              <a:rPr lang="en-US" sz="2000" b="0" dirty="0">
                <a:solidFill>
                  <a:schemeClr val="tx1"/>
                </a:solidFill>
                <a:effectLst/>
              </a:rPr>
              <a:t>.</a:t>
            </a: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
        <p:nvSpPr>
          <p:cNvPr id="5" name="Title 1"/>
          <p:cNvSpPr txBox="1">
            <a:spLocks/>
          </p:cNvSpPr>
          <p:nvPr/>
        </p:nvSpPr>
        <p:spPr>
          <a:xfrm>
            <a:off x="0" y="282575"/>
            <a:ext cx="91440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ea typeface="+mj-ea"/>
                <a:cs typeface="+mj-cs"/>
              </a:defRPr>
            </a:lvl1pPr>
          </a:lstStyle>
          <a:p>
            <a:pPr algn="ctr" fontAlgn="base"/>
            <a:r>
              <a:rPr lang="en-US" b="0" dirty="0" err="1" smtClean="0">
                <a:effectLst/>
              </a:rPr>
              <a:t>Tujuan</a:t>
            </a:r>
            <a:r>
              <a:rPr lang="en-US" b="0" dirty="0" smtClean="0">
                <a:effectLst/>
              </a:rPr>
              <a:t> </a:t>
            </a:r>
            <a:r>
              <a:rPr lang="en-US" b="0" dirty="0" err="1" smtClean="0">
                <a:effectLst/>
              </a:rPr>
              <a:t>dan</a:t>
            </a:r>
            <a:r>
              <a:rPr lang="en-US" b="0" dirty="0" smtClean="0">
                <a:effectLst/>
              </a:rPr>
              <a:t> </a:t>
            </a:r>
            <a:r>
              <a:rPr lang="en-US" b="0" dirty="0" err="1" smtClean="0">
                <a:effectLst/>
              </a:rPr>
              <a:t>Fungsi</a:t>
            </a:r>
            <a:r>
              <a:rPr lang="en-US" b="0" dirty="0" smtClean="0">
                <a:effectLst/>
              </a:rPr>
              <a:t> UML</a:t>
            </a:r>
            <a:endParaRPr lang="id-ID" b="0" dirty="0">
              <a:effectLst/>
            </a:endParaRPr>
          </a:p>
        </p:txBody>
      </p:sp>
    </p:spTree>
    <p:extLst>
      <p:ext uri="{BB962C8B-B14F-4D97-AF65-F5344CB8AC3E}">
        <p14:creationId xmlns:p14="http://schemas.microsoft.com/office/powerpoint/2010/main" val="9800151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
        <p:nvSpPr>
          <p:cNvPr id="2" name="Content Placeholder 1"/>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175" y="685800"/>
            <a:ext cx="8121650" cy="508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638438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3657600"/>
          </a:xfrm>
        </p:spPr>
        <p:txBody>
          <a:bodyPr>
            <a:noAutofit/>
          </a:bodyPr>
          <a:lstStyle/>
          <a:p>
            <a:pPr fontAlgn="base"/>
            <a:r>
              <a:rPr lang="en-US" sz="2000" dirty="0">
                <a:solidFill>
                  <a:schemeClr val="bg1"/>
                </a:solidFill>
                <a:effectLst/>
              </a:rPr>
              <a:t>Structure diagram</a:t>
            </a:r>
            <a:r>
              <a:rPr lang="en-US" sz="2000" dirty="0">
                <a:solidFill>
                  <a:schemeClr val="tx1"/>
                </a:solidFill>
                <a:effectLst/>
              </a:rPr>
              <a:t>. Kumpulan diagram yang </a:t>
            </a:r>
            <a:r>
              <a:rPr lang="en-US" sz="2000" dirty="0" err="1">
                <a:solidFill>
                  <a:schemeClr val="tx1"/>
                </a:solidFill>
                <a:effectLst/>
              </a:rPr>
              <a:t>berfungsi</a:t>
            </a:r>
            <a:r>
              <a:rPr lang="en-US" sz="2000" dirty="0">
                <a:solidFill>
                  <a:schemeClr val="tx1"/>
                </a:solidFill>
                <a:effectLst/>
              </a:rPr>
              <a:t> </a:t>
            </a:r>
            <a:r>
              <a:rPr lang="en-US" sz="2000" dirty="0" err="1">
                <a:solidFill>
                  <a:schemeClr val="tx1"/>
                </a:solidFill>
                <a:effectLst/>
              </a:rPr>
              <a:t>untuk</a:t>
            </a:r>
            <a:r>
              <a:rPr lang="en-US" sz="2000" dirty="0">
                <a:solidFill>
                  <a:schemeClr val="tx1"/>
                </a:solidFill>
                <a:effectLst/>
              </a:rPr>
              <a:t> </a:t>
            </a:r>
            <a:r>
              <a:rPr lang="en-US" sz="2000" dirty="0" err="1">
                <a:solidFill>
                  <a:schemeClr val="tx1"/>
                </a:solidFill>
                <a:effectLst/>
              </a:rPr>
              <a:t>menjelaskan</a:t>
            </a:r>
            <a:r>
              <a:rPr lang="en-US" sz="2000" dirty="0">
                <a:solidFill>
                  <a:schemeClr val="tx1"/>
                </a:solidFill>
                <a:effectLst/>
              </a:rPr>
              <a:t> </a:t>
            </a:r>
            <a:r>
              <a:rPr lang="en-US" sz="2000" dirty="0" err="1">
                <a:solidFill>
                  <a:schemeClr val="tx1"/>
                </a:solidFill>
                <a:effectLst/>
              </a:rPr>
              <a:t>suatu</a:t>
            </a:r>
            <a:r>
              <a:rPr lang="en-US" sz="2000" dirty="0">
                <a:solidFill>
                  <a:schemeClr val="tx1"/>
                </a:solidFill>
                <a:effectLst/>
              </a:rPr>
              <a:t> </a:t>
            </a:r>
            <a:r>
              <a:rPr lang="en-US" sz="2000" dirty="0" err="1">
                <a:solidFill>
                  <a:schemeClr val="tx1"/>
                </a:solidFill>
                <a:effectLst/>
              </a:rPr>
              <a:t>struktur</a:t>
            </a:r>
            <a:r>
              <a:rPr lang="en-US" sz="2000" dirty="0">
                <a:solidFill>
                  <a:schemeClr val="tx1"/>
                </a:solidFill>
                <a:effectLst/>
              </a:rPr>
              <a:t> </a:t>
            </a:r>
            <a:r>
              <a:rPr lang="en-US" sz="2000" dirty="0" err="1">
                <a:solidFill>
                  <a:schemeClr val="tx1"/>
                </a:solidFill>
                <a:effectLst/>
              </a:rPr>
              <a:t>statis</a:t>
            </a:r>
            <a:r>
              <a:rPr lang="en-US" sz="2000" dirty="0">
                <a:solidFill>
                  <a:schemeClr val="tx1"/>
                </a:solidFill>
                <a:effectLst/>
              </a:rPr>
              <a:t> </a:t>
            </a:r>
            <a:r>
              <a:rPr lang="en-US" sz="2000" dirty="0" err="1">
                <a:solidFill>
                  <a:schemeClr val="tx1"/>
                </a:solidFill>
                <a:effectLst/>
              </a:rPr>
              <a:t>dari</a:t>
            </a:r>
            <a:r>
              <a:rPr lang="en-US" sz="2000" dirty="0">
                <a:solidFill>
                  <a:schemeClr val="tx1"/>
                </a:solidFill>
                <a:effectLst/>
              </a:rPr>
              <a:t> </a:t>
            </a:r>
            <a:r>
              <a:rPr lang="en-US" sz="2000" dirty="0" err="1">
                <a:solidFill>
                  <a:schemeClr val="tx1"/>
                </a:solidFill>
                <a:effectLst/>
              </a:rPr>
              <a:t>sistem</a:t>
            </a:r>
            <a:r>
              <a:rPr lang="en-US" sz="2000" dirty="0">
                <a:solidFill>
                  <a:schemeClr val="tx1"/>
                </a:solidFill>
                <a:effectLst/>
              </a:rPr>
              <a:t> yang </a:t>
            </a:r>
            <a:r>
              <a:rPr lang="en-US" sz="2000" dirty="0" err="1">
                <a:solidFill>
                  <a:schemeClr val="tx1"/>
                </a:solidFill>
                <a:effectLst/>
              </a:rPr>
              <a:t>dimodelkan</a:t>
            </a:r>
            <a:r>
              <a:rPr lang="en-US" sz="2000" dirty="0">
                <a:solidFill>
                  <a:schemeClr val="tx1"/>
                </a:solidFill>
                <a:effectLst/>
              </a:rPr>
              <a:t>.</a:t>
            </a:r>
          </a:p>
          <a:p>
            <a:pPr fontAlgn="base"/>
            <a:r>
              <a:rPr lang="en-US" sz="2000" dirty="0" err="1">
                <a:solidFill>
                  <a:schemeClr val="bg1"/>
                </a:solidFill>
                <a:effectLst/>
              </a:rPr>
              <a:t>Behaviour</a:t>
            </a:r>
            <a:r>
              <a:rPr lang="en-US" sz="2000" dirty="0">
                <a:solidFill>
                  <a:schemeClr val="bg1"/>
                </a:solidFill>
                <a:effectLst/>
              </a:rPr>
              <a:t> diagram</a:t>
            </a:r>
            <a:r>
              <a:rPr lang="en-US" sz="2000" dirty="0">
                <a:solidFill>
                  <a:schemeClr val="tx1"/>
                </a:solidFill>
                <a:effectLst/>
              </a:rPr>
              <a:t>. Kumpulan diagram yang </a:t>
            </a:r>
            <a:r>
              <a:rPr lang="en-US" sz="2000" dirty="0" err="1">
                <a:solidFill>
                  <a:schemeClr val="tx1"/>
                </a:solidFill>
                <a:effectLst/>
              </a:rPr>
              <a:t>digunakan</a:t>
            </a:r>
            <a:r>
              <a:rPr lang="en-US" sz="2000" dirty="0">
                <a:solidFill>
                  <a:schemeClr val="tx1"/>
                </a:solidFill>
                <a:effectLst/>
              </a:rPr>
              <a:t> </a:t>
            </a:r>
            <a:r>
              <a:rPr lang="en-US" sz="2000" dirty="0" err="1">
                <a:solidFill>
                  <a:schemeClr val="tx1"/>
                </a:solidFill>
                <a:effectLst/>
              </a:rPr>
              <a:t>untuk</a:t>
            </a:r>
            <a:r>
              <a:rPr lang="en-US" sz="2000" dirty="0">
                <a:solidFill>
                  <a:schemeClr val="tx1"/>
                </a:solidFill>
                <a:effectLst/>
              </a:rPr>
              <a:t> </a:t>
            </a:r>
            <a:r>
              <a:rPr lang="en-US" sz="2000" dirty="0" err="1">
                <a:solidFill>
                  <a:schemeClr val="tx1"/>
                </a:solidFill>
                <a:effectLst/>
              </a:rPr>
              <a:t>menjelaskan</a:t>
            </a:r>
            <a:r>
              <a:rPr lang="en-US" sz="2000" dirty="0">
                <a:solidFill>
                  <a:schemeClr val="tx1"/>
                </a:solidFill>
                <a:effectLst/>
              </a:rPr>
              <a:t> </a:t>
            </a:r>
            <a:r>
              <a:rPr lang="en-US" sz="2000" dirty="0" err="1">
                <a:solidFill>
                  <a:schemeClr val="tx1"/>
                </a:solidFill>
                <a:effectLst/>
              </a:rPr>
              <a:t>kelakuan</a:t>
            </a:r>
            <a:r>
              <a:rPr lang="en-US" sz="2000" dirty="0">
                <a:solidFill>
                  <a:schemeClr val="tx1"/>
                </a:solidFill>
                <a:effectLst/>
              </a:rPr>
              <a:t> </a:t>
            </a:r>
            <a:r>
              <a:rPr lang="en-US" sz="2000" dirty="0" err="1">
                <a:solidFill>
                  <a:schemeClr val="tx1"/>
                </a:solidFill>
                <a:effectLst/>
              </a:rPr>
              <a:t>sistem</a:t>
            </a:r>
            <a:r>
              <a:rPr lang="en-US" sz="2000" dirty="0">
                <a:solidFill>
                  <a:schemeClr val="tx1"/>
                </a:solidFill>
                <a:effectLst/>
              </a:rPr>
              <a:t> </a:t>
            </a:r>
            <a:r>
              <a:rPr lang="en-US" sz="2000" dirty="0" err="1">
                <a:solidFill>
                  <a:schemeClr val="tx1"/>
                </a:solidFill>
                <a:effectLst/>
              </a:rPr>
              <a:t>atau</a:t>
            </a:r>
            <a:r>
              <a:rPr lang="en-US" sz="2000" dirty="0">
                <a:solidFill>
                  <a:schemeClr val="tx1"/>
                </a:solidFill>
                <a:effectLst/>
              </a:rPr>
              <a:t> </a:t>
            </a:r>
            <a:r>
              <a:rPr lang="en-US" sz="2000" dirty="0" err="1">
                <a:solidFill>
                  <a:schemeClr val="tx1"/>
                </a:solidFill>
                <a:effectLst/>
              </a:rPr>
              <a:t>rangkaian</a:t>
            </a:r>
            <a:r>
              <a:rPr lang="en-US" sz="2000" dirty="0">
                <a:solidFill>
                  <a:schemeClr val="tx1"/>
                </a:solidFill>
                <a:effectLst/>
              </a:rPr>
              <a:t> </a:t>
            </a:r>
            <a:r>
              <a:rPr lang="en-US" sz="2000" dirty="0" err="1">
                <a:solidFill>
                  <a:schemeClr val="tx1"/>
                </a:solidFill>
                <a:effectLst/>
              </a:rPr>
              <a:t>perubahan</a:t>
            </a:r>
            <a:r>
              <a:rPr lang="en-US" sz="2000" dirty="0">
                <a:solidFill>
                  <a:schemeClr val="tx1"/>
                </a:solidFill>
                <a:effectLst/>
              </a:rPr>
              <a:t> yang </a:t>
            </a:r>
            <a:r>
              <a:rPr lang="en-US" sz="2000" dirty="0" err="1">
                <a:solidFill>
                  <a:schemeClr val="tx1"/>
                </a:solidFill>
                <a:effectLst/>
              </a:rPr>
              <a:t>terjadi</a:t>
            </a:r>
            <a:r>
              <a:rPr lang="en-US" sz="2000" dirty="0">
                <a:solidFill>
                  <a:schemeClr val="tx1"/>
                </a:solidFill>
                <a:effectLst/>
              </a:rPr>
              <a:t> </a:t>
            </a:r>
            <a:r>
              <a:rPr lang="en-US" sz="2000" dirty="0" err="1">
                <a:solidFill>
                  <a:schemeClr val="tx1"/>
                </a:solidFill>
                <a:effectLst/>
              </a:rPr>
              <a:t>pada</a:t>
            </a:r>
            <a:r>
              <a:rPr lang="en-US" sz="2000" dirty="0">
                <a:solidFill>
                  <a:schemeClr val="tx1"/>
                </a:solidFill>
                <a:effectLst/>
              </a:rPr>
              <a:t> </a:t>
            </a:r>
            <a:r>
              <a:rPr lang="en-US" sz="2000" dirty="0" err="1">
                <a:solidFill>
                  <a:schemeClr val="tx1"/>
                </a:solidFill>
                <a:effectLst/>
              </a:rPr>
              <a:t>sebuah</a:t>
            </a:r>
            <a:r>
              <a:rPr lang="en-US" sz="2000" dirty="0">
                <a:solidFill>
                  <a:schemeClr val="tx1"/>
                </a:solidFill>
                <a:effectLst/>
              </a:rPr>
              <a:t> </a:t>
            </a:r>
            <a:r>
              <a:rPr lang="en-US" sz="2000" dirty="0" err="1">
                <a:solidFill>
                  <a:schemeClr val="tx1"/>
                </a:solidFill>
                <a:effectLst/>
              </a:rPr>
              <a:t>sistem</a:t>
            </a:r>
            <a:r>
              <a:rPr lang="en-US" sz="2000" dirty="0">
                <a:solidFill>
                  <a:schemeClr val="tx1"/>
                </a:solidFill>
                <a:effectLst/>
              </a:rPr>
              <a:t>. </a:t>
            </a:r>
          </a:p>
          <a:p>
            <a:pPr fontAlgn="base"/>
            <a:r>
              <a:rPr lang="en-US" sz="2000" dirty="0">
                <a:solidFill>
                  <a:schemeClr val="bg1"/>
                </a:solidFill>
                <a:effectLst/>
              </a:rPr>
              <a:t>Interaction diagram</a:t>
            </a:r>
            <a:r>
              <a:rPr lang="en-US" sz="2000" dirty="0">
                <a:solidFill>
                  <a:schemeClr val="tx1"/>
                </a:solidFill>
                <a:effectLst/>
              </a:rPr>
              <a:t>. Kumpulan diagram yang </a:t>
            </a:r>
            <a:r>
              <a:rPr lang="en-US" sz="2000" dirty="0" err="1">
                <a:solidFill>
                  <a:schemeClr val="tx1"/>
                </a:solidFill>
                <a:effectLst/>
              </a:rPr>
              <a:t>berfungsi</a:t>
            </a:r>
            <a:r>
              <a:rPr lang="en-US" sz="2000" dirty="0">
                <a:solidFill>
                  <a:schemeClr val="tx1"/>
                </a:solidFill>
                <a:effectLst/>
              </a:rPr>
              <a:t> </a:t>
            </a:r>
            <a:r>
              <a:rPr lang="en-US" sz="2000" dirty="0" err="1">
                <a:solidFill>
                  <a:schemeClr val="tx1"/>
                </a:solidFill>
                <a:effectLst/>
              </a:rPr>
              <a:t>untuk</a:t>
            </a:r>
            <a:r>
              <a:rPr lang="en-US" sz="2000" dirty="0">
                <a:solidFill>
                  <a:schemeClr val="tx1"/>
                </a:solidFill>
                <a:effectLst/>
              </a:rPr>
              <a:t> </a:t>
            </a:r>
            <a:r>
              <a:rPr lang="en-US" sz="2000" dirty="0" err="1">
                <a:solidFill>
                  <a:schemeClr val="tx1"/>
                </a:solidFill>
                <a:effectLst/>
              </a:rPr>
              <a:t>menjelaskan</a:t>
            </a:r>
            <a:r>
              <a:rPr lang="en-US" sz="2000" dirty="0">
                <a:solidFill>
                  <a:schemeClr val="tx1"/>
                </a:solidFill>
                <a:effectLst/>
              </a:rPr>
              <a:t> </a:t>
            </a:r>
            <a:r>
              <a:rPr lang="en-US" sz="2000" dirty="0" err="1">
                <a:solidFill>
                  <a:schemeClr val="tx1"/>
                </a:solidFill>
                <a:effectLst/>
              </a:rPr>
              <a:t>interaksi</a:t>
            </a:r>
            <a:r>
              <a:rPr lang="en-US" sz="2000" dirty="0">
                <a:solidFill>
                  <a:schemeClr val="tx1"/>
                </a:solidFill>
                <a:effectLst/>
              </a:rPr>
              <a:t> </a:t>
            </a:r>
            <a:r>
              <a:rPr lang="en-US" sz="2000" dirty="0" err="1">
                <a:solidFill>
                  <a:schemeClr val="tx1"/>
                </a:solidFill>
                <a:effectLst/>
              </a:rPr>
              <a:t>sistem</a:t>
            </a:r>
            <a:r>
              <a:rPr lang="en-US" sz="2000" dirty="0">
                <a:solidFill>
                  <a:schemeClr val="tx1"/>
                </a:solidFill>
                <a:effectLst/>
              </a:rPr>
              <a:t> </a:t>
            </a:r>
            <a:r>
              <a:rPr lang="en-US" sz="2000" dirty="0" err="1">
                <a:solidFill>
                  <a:schemeClr val="tx1"/>
                </a:solidFill>
                <a:effectLst/>
              </a:rPr>
              <a:t>dengan</a:t>
            </a:r>
            <a:r>
              <a:rPr lang="en-US" sz="2000" dirty="0">
                <a:solidFill>
                  <a:schemeClr val="tx1"/>
                </a:solidFill>
                <a:effectLst/>
              </a:rPr>
              <a:t> </a:t>
            </a:r>
            <a:r>
              <a:rPr lang="en-US" sz="2000" dirty="0" err="1">
                <a:solidFill>
                  <a:schemeClr val="tx1"/>
                </a:solidFill>
                <a:effectLst/>
              </a:rPr>
              <a:t>sistem</a:t>
            </a:r>
            <a:r>
              <a:rPr lang="en-US" sz="2000" dirty="0">
                <a:solidFill>
                  <a:schemeClr val="tx1"/>
                </a:solidFill>
                <a:effectLst/>
              </a:rPr>
              <a:t> lain </a:t>
            </a:r>
            <a:r>
              <a:rPr lang="en-US" sz="2000" dirty="0" err="1">
                <a:solidFill>
                  <a:schemeClr val="tx1"/>
                </a:solidFill>
                <a:effectLst/>
              </a:rPr>
              <a:t>maupun</a:t>
            </a:r>
            <a:r>
              <a:rPr lang="en-US" sz="2000" dirty="0">
                <a:solidFill>
                  <a:schemeClr val="tx1"/>
                </a:solidFill>
                <a:effectLst/>
              </a:rPr>
              <a:t> </a:t>
            </a:r>
            <a:r>
              <a:rPr lang="en-US" sz="2000" dirty="0" err="1">
                <a:solidFill>
                  <a:schemeClr val="tx1"/>
                </a:solidFill>
                <a:effectLst/>
              </a:rPr>
              <a:t>antar</a:t>
            </a:r>
            <a:r>
              <a:rPr lang="en-US" sz="2000" dirty="0">
                <a:solidFill>
                  <a:schemeClr val="tx1"/>
                </a:solidFill>
                <a:effectLst/>
              </a:rPr>
              <a:t> </a:t>
            </a:r>
            <a:r>
              <a:rPr lang="en-US" sz="2000" dirty="0" err="1">
                <a:solidFill>
                  <a:schemeClr val="tx1"/>
                </a:solidFill>
                <a:effectLst/>
              </a:rPr>
              <a:t>sistem</a:t>
            </a:r>
            <a:r>
              <a:rPr lang="en-US" sz="2000" dirty="0">
                <a:solidFill>
                  <a:schemeClr val="tx1"/>
                </a:solidFill>
                <a:effectLst/>
              </a:rPr>
              <a:t> </a:t>
            </a:r>
            <a:r>
              <a:rPr lang="en-US" sz="2000" dirty="0" err="1">
                <a:solidFill>
                  <a:schemeClr val="tx1"/>
                </a:solidFill>
                <a:effectLst/>
              </a:rPr>
              <a:t>pada</a:t>
            </a:r>
            <a:r>
              <a:rPr lang="en-US" sz="2000" dirty="0">
                <a:solidFill>
                  <a:schemeClr val="tx1"/>
                </a:solidFill>
                <a:effectLst/>
              </a:rPr>
              <a:t> </a:t>
            </a:r>
            <a:r>
              <a:rPr lang="en-US" sz="2000" dirty="0" err="1">
                <a:solidFill>
                  <a:schemeClr val="tx1"/>
                </a:solidFill>
                <a:effectLst/>
              </a:rPr>
              <a:t>sebuah</a:t>
            </a:r>
            <a:r>
              <a:rPr lang="en-US" sz="2000" dirty="0">
                <a:solidFill>
                  <a:schemeClr val="tx1"/>
                </a:solidFill>
                <a:effectLst/>
              </a:rPr>
              <a:t> </a:t>
            </a:r>
            <a:r>
              <a:rPr lang="en-US" sz="2000" dirty="0" err="1">
                <a:solidFill>
                  <a:schemeClr val="tx1"/>
                </a:solidFill>
                <a:effectLst/>
              </a:rPr>
              <a:t>sistem</a:t>
            </a:r>
            <a:r>
              <a:rPr lang="en-US" sz="2000" dirty="0">
                <a:solidFill>
                  <a:schemeClr val="tx1"/>
                </a:solidFill>
                <a:effectLst/>
              </a:rPr>
              <a:t>.</a:t>
            </a: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
        <p:nvSpPr>
          <p:cNvPr id="5" name="Title 1"/>
          <p:cNvSpPr txBox="1">
            <a:spLocks/>
          </p:cNvSpPr>
          <p:nvPr/>
        </p:nvSpPr>
        <p:spPr>
          <a:xfrm>
            <a:off x="0" y="282575"/>
            <a:ext cx="91440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ea typeface="+mj-ea"/>
                <a:cs typeface="+mj-cs"/>
              </a:defRPr>
            </a:lvl1pPr>
          </a:lstStyle>
          <a:p>
            <a:pPr algn="ctr" fontAlgn="base"/>
            <a:r>
              <a:rPr lang="en-US" b="0" dirty="0" smtClean="0">
                <a:effectLst/>
              </a:rPr>
              <a:t>3 </a:t>
            </a:r>
            <a:r>
              <a:rPr lang="en-US" b="0" dirty="0" err="1" smtClean="0">
                <a:effectLst/>
              </a:rPr>
              <a:t>Macam</a:t>
            </a:r>
            <a:r>
              <a:rPr lang="en-US" b="0" dirty="0" smtClean="0">
                <a:effectLst/>
              </a:rPr>
              <a:t> UML</a:t>
            </a:r>
            <a:endParaRPr lang="id-ID" b="0" dirty="0">
              <a:effectLst/>
            </a:endParaRPr>
          </a:p>
        </p:txBody>
      </p:sp>
    </p:spTree>
    <p:extLst>
      <p:ext uri="{BB962C8B-B14F-4D97-AF65-F5344CB8AC3E}">
        <p14:creationId xmlns:p14="http://schemas.microsoft.com/office/powerpoint/2010/main" val="39843654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3657600"/>
          </a:xfrm>
        </p:spPr>
        <p:txBody>
          <a:bodyPr>
            <a:noAutofit/>
          </a:bodyPr>
          <a:lstStyle/>
          <a:p>
            <a:pPr fontAlgn="base"/>
            <a:r>
              <a:rPr lang="en-US" sz="2000" dirty="0">
                <a:effectLst/>
              </a:rPr>
              <a:t>Use Case Diagram</a:t>
            </a:r>
            <a:r>
              <a:rPr lang="en-US" sz="2000" b="0" dirty="0">
                <a:effectLst/>
              </a:rPr>
              <a:t>. </a:t>
            </a:r>
            <a:r>
              <a:rPr lang="en-US" sz="2000" dirty="0" err="1" smtClean="0">
                <a:solidFill>
                  <a:schemeClr val="tx1"/>
                </a:solidFill>
                <a:effectLst/>
              </a:rPr>
              <a:t>Suatu</a:t>
            </a:r>
            <a:r>
              <a:rPr lang="en-US" sz="2000" dirty="0" smtClean="0">
                <a:solidFill>
                  <a:schemeClr val="tx1"/>
                </a:solidFill>
                <a:effectLst/>
              </a:rPr>
              <a:t> </a:t>
            </a:r>
            <a:r>
              <a:rPr lang="en-US" sz="2000" dirty="0" err="1" smtClean="0">
                <a:solidFill>
                  <a:schemeClr val="tx1"/>
                </a:solidFill>
                <a:effectLst/>
              </a:rPr>
              <a:t>urutan</a:t>
            </a:r>
            <a:r>
              <a:rPr lang="en-US" sz="2000" dirty="0" smtClean="0">
                <a:solidFill>
                  <a:schemeClr val="tx1"/>
                </a:solidFill>
                <a:effectLst/>
              </a:rPr>
              <a:t> </a:t>
            </a:r>
            <a:r>
              <a:rPr lang="en-US" sz="2000" dirty="0" err="1" smtClean="0">
                <a:solidFill>
                  <a:schemeClr val="tx1"/>
                </a:solidFill>
                <a:effectLst/>
              </a:rPr>
              <a:t>interaksi</a:t>
            </a:r>
            <a:r>
              <a:rPr lang="en-US" sz="2000" dirty="0" smtClean="0">
                <a:solidFill>
                  <a:schemeClr val="tx1"/>
                </a:solidFill>
                <a:effectLst/>
              </a:rPr>
              <a:t> yang </a:t>
            </a:r>
            <a:r>
              <a:rPr lang="en-US" sz="2000" dirty="0" err="1" smtClean="0">
                <a:solidFill>
                  <a:schemeClr val="tx1"/>
                </a:solidFill>
                <a:effectLst/>
              </a:rPr>
              <a:t>saling</a:t>
            </a:r>
            <a:r>
              <a:rPr lang="en-US" sz="2000" dirty="0" smtClean="0">
                <a:solidFill>
                  <a:schemeClr val="tx1"/>
                </a:solidFill>
                <a:effectLst/>
              </a:rPr>
              <a:t> </a:t>
            </a:r>
            <a:r>
              <a:rPr lang="en-US" sz="2000" dirty="0" err="1" smtClean="0">
                <a:solidFill>
                  <a:schemeClr val="tx1"/>
                </a:solidFill>
                <a:effectLst/>
              </a:rPr>
              <a:t>berkaitan</a:t>
            </a:r>
            <a:r>
              <a:rPr lang="en-US" sz="2000" dirty="0" smtClean="0">
                <a:solidFill>
                  <a:schemeClr val="tx1"/>
                </a:solidFill>
                <a:effectLst/>
              </a:rPr>
              <a:t> </a:t>
            </a:r>
            <a:r>
              <a:rPr lang="en-US" sz="2000" dirty="0" err="1" smtClean="0">
                <a:solidFill>
                  <a:schemeClr val="tx1"/>
                </a:solidFill>
                <a:effectLst/>
              </a:rPr>
              <a:t>antara</a:t>
            </a:r>
            <a:r>
              <a:rPr lang="en-US" sz="2000" dirty="0" smtClean="0">
                <a:solidFill>
                  <a:schemeClr val="tx1"/>
                </a:solidFill>
                <a:effectLst/>
              </a:rPr>
              <a:t> </a:t>
            </a:r>
            <a:r>
              <a:rPr lang="en-US" sz="2000" dirty="0" err="1" smtClean="0">
                <a:solidFill>
                  <a:schemeClr val="tx1"/>
                </a:solidFill>
                <a:effectLst/>
              </a:rPr>
              <a:t>sistem</a:t>
            </a:r>
            <a:r>
              <a:rPr lang="en-US" sz="2000" dirty="0" smtClean="0">
                <a:solidFill>
                  <a:schemeClr val="tx1"/>
                </a:solidFill>
                <a:effectLst/>
              </a:rPr>
              <a:t> </a:t>
            </a:r>
            <a:r>
              <a:rPr lang="en-US" sz="2000" dirty="0" err="1" smtClean="0">
                <a:solidFill>
                  <a:schemeClr val="tx1"/>
                </a:solidFill>
                <a:effectLst/>
              </a:rPr>
              <a:t>dan</a:t>
            </a:r>
            <a:r>
              <a:rPr lang="en-US" sz="2000" dirty="0" smtClean="0">
                <a:solidFill>
                  <a:schemeClr val="tx1"/>
                </a:solidFill>
                <a:effectLst/>
              </a:rPr>
              <a:t> </a:t>
            </a:r>
            <a:r>
              <a:rPr lang="en-US" sz="2000" dirty="0" err="1" smtClean="0">
                <a:solidFill>
                  <a:schemeClr val="tx1"/>
                </a:solidFill>
                <a:effectLst/>
              </a:rPr>
              <a:t>aktor</a:t>
            </a:r>
            <a:r>
              <a:rPr lang="en-US" sz="2000" dirty="0" smtClean="0">
                <a:solidFill>
                  <a:schemeClr val="tx1"/>
                </a:solidFill>
                <a:effectLst/>
              </a:rPr>
              <a:t>. Use case </a:t>
            </a:r>
            <a:r>
              <a:rPr lang="en-US" sz="2000" dirty="0" err="1" smtClean="0">
                <a:solidFill>
                  <a:schemeClr val="tx1"/>
                </a:solidFill>
                <a:effectLst/>
              </a:rPr>
              <a:t>dijalankan</a:t>
            </a:r>
            <a:r>
              <a:rPr lang="en-US" sz="2000" dirty="0" smtClean="0">
                <a:solidFill>
                  <a:schemeClr val="tx1"/>
                </a:solidFill>
                <a:effectLst/>
              </a:rPr>
              <a:t> </a:t>
            </a:r>
            <a:r>
              <a:rPr lang="en-US" sz="2000" dirty="0" err="1">
                <a:solidFill>
                  <a:schemeClr val="tx1"/>
                </a:solidFill>
                <a:effectLst/>
              </a:rPr>
              <a:t>melalui</a:t>
            </a:r>
            <a:r>
              <a:rPr lang="en-US" sz="2000" dirty="0">
                <a:solidFill>
                  <a:schemeClr val="tx1"/>
                </a:solidFill>
                <a:effectLst/>
              </a:rPr>
              <a:t> </a:t>
            </a:r>
            <a:r>
              <a:rPr lang="en-US" sz="2000" dirty="0" err="1">
                <a:solidFill>
                  <a:schemeClr val="tx1"/>
                </a:solidFill>
                <a:effectLst/>
              </a:rPr>
              <a:t>cara</a:t>
            </a:r>
            <a:r>
              <a:rPr lang="en-US" sz="2000" dirty="0">
                <a:solidFill>
                  <a:schemeClr val="tx1"/>
                </a:solidFill>
                <a:effectLst/>
              </a:rPr>
              <a:t> </a:t>
            </a:r>
            <a:r>
              <a:rPr lang="en-US" sz="2000" dirty="0" err="1">
                <a:solidFill>
                  <a:schemeClr val="tx1"/>
                </a:solidFill>
                <a:effectLst/>
              </a:rPr>
              <a:t>menggambarkan</a:t>
            </a:r>
            <a:r>
              <a:rPr lang="en-US" sz="2000" dirty="0">
                <a:solidFill>
                  <a:schemeClr val="tx1"/>
                </a:solidFill>
                <a:effectLst/>
              </a:rPr>
              <a:t> </a:t>
            </a:r>
            <a:r>
              <a:rPr lang="en-US" sz="2000" dirty="0" err="1">
                <a:solidFill>
                  <a:schemeClr val="tx1"/>
                </a:solidFill>
                <a:effectLst/>
              </a:rPr>
              <a:t>tipe</a:t>
            </a:r>
            <a:r>
              <a:rPr lang="en-US" sz="2000" dirty="0">
                <a:solidFill>
                  <a:schemeClr val="tx1"/>
                </a:solidFill>
                <a:effectLst/>
              </a:rPr>
              <a:t> </a:t>
            </a:r>
            <a:r>
              <a:rPr lang="en-US" sz="2000" dirty="0" err="1">
                <a:solidFill>
                  <a:schemeClr val="tx1"/>
                </a:solidFill>
                <a:effectLst/>
              </a:rPr>
              <a:t>interaksi</a:t>
            </a:r>
            <a:r>
              <a:rPr lang="en-US" sz="2000" dirty="0">
                <a:solidFill>
                  <a:schemeClr val="tx1"/>
                </a:solidFill>
                <a:effectLst/>
              </a:rPr>
              <a:t> </a:t>
            </a:r>
            <a:r>
              <a:rPr lang="en-US" sz="2000" dirty="0" err="1">
                <a:solidFill>
                  <a:schemeClr val="tx1"/>
                </a:solidFill>
                <a:effectLst/>
              </a:rPr>
              <a:t>antara</a:t>
            </a:r>
            <a:r>
              <a:rPr lang="en-US" sz="2000" dirty="0">
                <a:solidFill>
                  <a:schemeClr val="tx1"/>
                </a:solidFill>
                <a:effectLst/>
              </a:rPr>
              <a:t> user</a:t>
            </a:r>
            <a:r>
              <a:rPr lang="en-US" sz="2000" dirty="0" smtClean="0">
                <a:solidFill>
                  <a:schemeClr val="tx1"/>
                </a:solidFill>
                <a:effectLst/>
              </a:rPr>
              <a:t>.</a:t>
            </a:r>
            <a:endParaRPr lang="en-US" sz="2000" dirty="0">
              <a:solidFill>
                <a:schemeClr val="tx1"/>
              </a:solidFill>
              <a:effectLst/>
            </a:endParaRPr>
          </a:p>
          <a:p>
            <a:pPr fontAlgn="base"/>
            <a:r>
              <a:rPr lang="en-US" sz="2000" dirty="0">
                <a:effectLst/>
              </a:rPr>
              <a:t>Activity Diagram</a:t>
            </a:r>
            <a:r>
              <a:rPr lang="en-US" sz="2000" b="0" dirty="0">
                <a:effectLst/>
              </a:rPr>
              <a:t>. </a:t>
            </a:r>
            <a:r>
              <a:rPr lang="en-US" sz="2000" dirty="0" err="1">
                <a:solidFill>
                  <a:schemeClr val="tx1"/>
                </a:solidFill>
                <a:effectLst/>
              </a:rPr>
              <a:t>M</a:t>
            </a:r>
            <a:r>
              <a:rPr lang="en-US" sz="2000" dirty="0" err="1" smtClean="0">
                <a:solidFill>
                  <a:schemeClr val="tx1"/>
                </a:solidFill>
                <a:effectLst/>
              </a:rPr>
              <a:t>emodelkan</a:t>
            </a:r>
            <a:r>
              <a:rPr lang="en-US" sz="2000" dirty="0" smtClean="0">
                <a:solidFill>
                  <a:schemeClr val="tx1"/>
                </a:solidFill>
                <a:effectLst/>
              </a:rPr>
              <a:t> </a:t>
            </a:r>
            <a:r>
              <a:rPr lang="en-US" sz="2000" dirty="0" err="1">
                <a:solidFill>
                  <a:schemeClr val="tx1"/>
                </a:solidFill>
                <a:effectLst/>
              </a:rPr>
              <a:t>metode</a:t>
            </a:r>
            <a:r>
              <a:rPr lang="en-US" sz="2000" dirty="0">
                <a:solidFill>
                  <a:schemeClr val="tx1"/>
                </a:solidFill>
                <a:effectLst/>
              </a:rPr>
              <a:t> </a:t>
            </a:r>
            <a:r>
              <a:rPr lang="en-US" sz="2000" dirty="0" err="1">
                <a:solidFill>
                  <a:schemeClr val="tx1"/>
                </a:solidFill>
                <a:effectLst/>
              </a:rPr>
              <a:t>apa</a:t>
            </a:r>
            <a:r>
              <a:rPr lang="en-US" sz="2000" dirty="0">
                <a:solidFill>
                  <a:schemeClr val="tx1"/>
                </a:solidFill>
                <a:effectLst/>
              </a:rPr>
              <a:t> </a:t>
            </a:r>
            <a:r>
              <a:rPr lang="en-US" sz="2000" dirty="0" err="1">
                <a:solidFill>
                  <a:schemeClr val="tx1"/>
                </a:solidFill>
                <a:effectLst/>
              </a:rPr>
              <a:t>saja</a:t>
            </a:r>
            <a:r>
              <a:rPr lang="en-US" sz="2000" dirty="0">
                <a:solidFill>
                  <a:schemeClr val="tx1"/>
                </a:solidFill>
                <a:effectLst/>
              </a:rPr>
              <a:t> yang </a:t>
            </a:r>
            <a:r>
              <a:rPr lang="en-US" sz="2000" dirty="0" err="1">
                <a:solidFill>
                  <a:schemeClr val="tx1"/>
                </a:solidFill>
                <a:effectLst/>
              </a:rPr>
              <a:t>terjadi</a:t>
            </a:r>
            <a:r>
              <a:rPr lang="en-US" sz="2000" dirty="0">
                <a:solidFill>
                  <a:schemeClr val="tx1"/>
                </a:solidFill>
                <a:effectLst/>
              </a:rPr>
              <a:t> </a:t>
            </a:r>
            <a:r>
              <a:rPr lang="en-US" sz="2000" dirty="0" err="1">
                <a:solidFill>
                  <a:schemeClr val="tx1"/>
                </a:solidFill>
                <a:effectLst/>
              </a:rPr>
              <a:t>pada</a:t>
            </a:r>
            <a:r>
              <a:rPr lang="en-US" sz="2000" dirty="0">
                <a:solidFill>
                  <a:schemeClr val="tx1"/>
                </a:solidFill>
                <a:effectLst/>
              </a:rPr>
              <a:t> </a:t>
            </a:r>
            <a:r>
              <a:rPr lang="en-US" sz="2000" dirty="0" err="1">
                <a:solidFill>
                  <a:schemeClr val="tx1"/>
                </a:solidFill>
                <a:effectLst/>
              </a:rPr>
              <a:t>sebuah</a:t>
            </a:r>
            <a:r>
              <a:rPr lang="en-US" sz="2000" dirty="0">
                <a:solidFill>
                  <a:schemeClr val="tx1"/>
                </a:solidFill>
                <a:effectLst/>
              </a:rPr>
              <a:t> </a:t>
            </a:r>
            <a:r>
              <a:rPr lang="en-US" sz="2000" dirty="0" err="1">
                <a:solidFill>
                  <a:schemeClr val="tx1"/>
                </a:solidFill>
                <a:effectLst/>
              </a:rPr>
              <a:t>sistem</a:t>
            </a:r>
            <a:r>
              <a:rPr lang="en-US" sz="2000" dirty="0" smtClean="0">
                <a:solidFill>
                  <a:schemeClr val="tx1"/>
                </a:solidFill>
                <a:effectLst/>
              </a:rPr>
              <a:t>.</a:t>
            </a:r>
            <a:endParaRPr lang="en-US" sz="2000" dirty="0">
              <a:solidFill>
                <a:schemeClr val="tx1"/>
              </a:solidFill>
              <a:effectLst/>
            </a:endParaRPr>
          </a:p>
          <a:p>
            <a:pPr fontAlgn="base"/>
            <a:r>
              <a:rPr lang="en-US" sz="2000" dirty="0">
                <a:effectLst/>
              </a:rPr>
              <a:t>Sequence diagram</a:t>
            </a:r>
            <a:r>
              <a:rPr lang="en-US" sz="2000" b="0" dirty="0">
                <a:effectLst/>
              </a:rPr>
              <a:t>. </a:t>
            </a:r>
            <a:r>
              <a:rPr lang="en-US" sz="2000" dirty="0" err="1">
                <a:solidFill>
                  <a:schemeClr val="tx1"/>
                </a:solidFill>
                <a:effectLst/>
              </a:rPr>
              <a:t>M</a:t>
            </a:r>
            <a:r>
              <a:rPr lang="en-US" sz="2000" dirty="0" err="1" smtClean="0">
                <a:solidFill>
                  <a:schemeClr val="tx1"/>
                </a:solidFill>
                <a:effectLst/>
              </a:rPr>
              <a:t>enggambarkan</a:t>
            </a:r>
            <a:r>
              <a:rPr lang="en-US" sz="2000" dirty="0" smtClean="0">
                <a:solidFill>
                  <a:schemeClr val="tx1"/>
                </a:solidFill>
                <a:effectLst/>
              </a:rPr>
              <a:t> </a:t>
            </a:r>
            <a:r>
              <a:rPr lang="en-US" sz="2000" dirty="0" err="1">
                <a:solidFill>
                  <a:schemeClr val="tx1"/>
                </a:solidFill>
                <a:effectLst/>
              </a:rPr>
              <a:t>hubungan</a:t>
            </a:r>
            <a:r>
              <a:rPr lang="en-US" sz="2000" dirty="0">
                <a:solidFill>
                  <a:schemeClr val="tx1"/>
                </a:solidFill>
                <a:effectLst/>
              </a:rPr>
              <a:t> </a:t>
            </a:r>
            <a:r>
              <a:rPr lang="en-US" sz="2000" dirty="0" err="1">
                <a:solidFill>
                  <a:schemeClr val="tx1"/>
                </a:solidFill>
                <a:effectLst/>
              </a:rPr>
              <a:t>objek</a:t>
            </a:r>
            <a:r>
              <a:rPr lang="en-US" sz="2000" dirty="0">
                <a:solidFill>
                  <a:schemeClr val="tx1"/>
                </a:solidFill>
                <a:effectLst/>
              </a:rPr>
              <a:t> yang </a:t>
            </a:r>
            <a:r>
              <a:rPr lang="en-US" sz="2000" dirty="0" err="1">
                <a:solidFill>
                  <a:schemeClr val="tx1"/>
                </a:solidFill>
                <a:effectLst/>
              </a:rPr>
              <a:t>berdasarkan</a:t>
            </a:r>
            <a:r>
              <a:rPr lang="en-US" sz="2000" dirty="0">
                <a:solidFill>
                  <a:schemeClr val="tx1"/>
                </a:solidFill>
                <a:effectLst/>
              </a:rPr>
              <a:t> </a:t>
            </a:r>
            <a:r>
              <a:rPr lang="en-US" sz="2000" dirty="0" err="1">
                <a:solidFill>
                  <a:schemeClr val="tx1"/>
                </a:solidFill>
                <a:effectLst/>
              </a:rPr>
              <a:t>urutan</a:t>
            </a:r>
            <a:r>
              <a:rPr lang="en-US" sz="2000" dirty="0">
                <a:solidFill>
                  <a:schemeClr val="tx1"/>
                </a:solidFill>
                <a:effectLst/>
              </a:rPr>
              <a:t> </a:t>
            </a:r>
            <a:r>
              <a:rPr lang="en-US" sz="2000" dirty="0" err="1">
                <a:solidFill>
                  <a:schemeClr val="tx1"/>
                </a:solidFill>
                <a:effectLst/>
              </a:rPr>
              <a:t>waktu</a:t>
            </a:r>
            <a:r>
              <a:rPr lang="en-US" sz="2000" dirty="0">
                <a:solidFill>
                  <a:schemeClr val="tx1"/>
                </a:solidFill>
                <a:effectLst/>
              </a:rPr>
              <a:t>. Sequence diagram </a:t>
            </a:r>
            <a:r>
              <a:rPr lang="en-US" sz="2000" dirty="0" err="1">
                <a:solidFill>
                  <a:schemeClr val="tx1"/>
                </a:solidFill>
                <a:effectLst/>
              </a:rPr>
              <a:t>dapat</a:t>
            </a:r>
            <a:r>
              <a:rPr lang="en-US" sz="2000" dirty="0">
                <a:solidFill>
                  <a:schemeClr val="tx1"/>
                </a:solidFill>
                <a:effectLst/>
              </a:rPr>
              <a:t> </a:t>
            </a:r>
            <a:r>
              <a:rPr lang="en-US" sz="2000" dirty="0" err="1">
                <a:solidFill>
                  <a:schemeClr val="tx1"/>
                </a:solidFill>
                <a:effectLst/>
              </a:rPr>
              <a:t>menjelaskan</a:t>
            </a:r>
            <a:r>
              <a:rPr lang="en-US" sz="2000" dirty="0">
                <a:solidFill>
                  <a:schemeClr val="tx1"/>
                </a:solidFill>
                <a:effectLst/>
              </a:rPr>
              <a:t> </a:t>
            </a:r>
            <a:r>
              <a:rPr lang="en-US" sz="2000" dirty="0" err="1">
                <a:solidFill>
                  <a:schemeClr val="tx1"/>
                </a:solidFill>
                <a:effectLst/>
              </a:rPr>
              <a:t>tahapan</a:t>
            </a:r>
            <a:r>
              <a:rPr lang="en-US" sz="2000" dirty="0">
                <a:solidFill>
                  <a:schemeClr val="tx1"/>
                </a:solidFill>
                <a:effectLst/>
              </a:rPr>
              <a:t> </a:t>
            </a:r>
            <a:r>
              <a:rPr lang="en-US" sz="2000" dirty="0" err="1">
                <a:solidFill>
                  <a:schemeClr val="tx1"/>
                </a:solidFill>
                <a:effectLst/>
              </a:rPr>
              <a:t>atau</a:t>
            </a:r>
            <a:r>
              <a:rPr lang="en-US" sz="2000" dirty="0">
                <a:solidFill>
                  <a:schemeClr val="tx1"/>
                </a:solidFill>
                <a:effectLst/>
              </a:rPr>
              <a:t> </a:t>
            </a:r>
            <a:r>
              <a:rPr lang="en-US" sz="2000" dirty="0" err="1">
                <a:solidFill>
                  <a:schemeClr val="tx1"/>
                </a:solidFill>
                <a:effectLst/>
              </a:rPr>
              <a:t>urutan</a:t>
            </a:r>
            <a:r>
              <a:rPr lang="en-US" sz="2000" dirty="0">
                <a:solidFill>
                  <a:schemeClr val="tx1"/>
                </a:solidFill>
                <a:effectLst/>
              </a:rPr>
              <a:t> yang </a:t>
            </a:r>
            <a:r>
              <a:rPr lang="en-US" sz="2000" dirty="0" err="1">
                <a:solidFill>
                  <a:schemeClr val="tx1"/>
                </a:solidFill>
                <a:effectLst/>
              </a:rPr>
              <a:t>harus</a:t>
            </a:r>
            <a:r>
              <a:rPr lang="en-US" sz="2000" dirty="0">
                <a:solidFill>
                  <a:schemeClr val="tx1"/>
                </a:solidFill>
                <a:effectLst/>
              </a:rPr>
              <a:t> </a:t>
            </a:r>
            <a:r>
              <a:rPr lang="en-US" sz="2000" dirty="0" err="1">
                <a:solidFill>
                  <a:schemeClr val="tx1"/>
                </a:solidFill>
                <a:effectLst/>
              </a:rPr>
              <a:t>dilakukan</a:t>
            </a:r>
            <a:r>
              <a:rPr lang="en-US" sz="2000" dirty="0">
                <a:solidFill>
                  <a:schemeClr val="tx1"/>
                </a:solidFill>
                <a:effectLst/>
              </a:rPr>
              <a:t> agar </a:t>
            </a:r>
            <a:r>
              <a:rPr lang="en-US" sz="2000" dirty="0" err="1">
                <a:solidFill>
                  <a:schemeClr val="tx1"/>
                </a:solidFill>
                <a:effectLst/>
              </a:rPr>
              <a:t>dapat</a:t>
            </a:r>
            <a:r>
              <a:rPr lang="en-US" sz="2000" dirty="0">
                <a:solidFill>
                  <a:schemeClr val="tx1"/>
                </a:solidFill>
                <a:effectLst/>
              </a:rPr>
              <a:t> </a:t>
            </a:r>
            <a:r>
              <a:rPr lang="en-US" sz="2000" dirty="0" err="1">
                <a:solidFill>
                  <a:schemeClr val="tx1"/>
                </a:solidFill>
                <a:effectLst/>
              </a:rPr>
              <a:t>menghasilkan</a:t>
            </a:r>
            <a:r>
              <a:rPr lang="en-US" sz="2000" dirty="0">
                <a:solidFill>
                  <a:schemeClr val="tx1"/>
                </a:solidFill>
                <a:effectLst/>
              </a:rPr>
              <a:t> </a:t>
            </a:r>
            <a:r>
              <a:rPr lang="en-US" sz="2000" dirty="0" err="1">
                <a:solidFill>
                  <a:schemeClr val="tx1"/>
                </a:solidFill>
                <a:effectLst/>
              </a:rPr>
              <a:t>sesuatu</a:t>
            </a:r>
            <a:r>
              <a:rPr lang="en-US" sz="2000" dirty="0">
                <a:solidFill>
                  <a:schemeClr val="tx1"/>
                </a:solidFill>
                <a:effectLst/>
              </a:rPr>
              <a:t> </a:t>
            </a:r>
            <a:r>
              <a:rPr lang="en-US" sz="2000" dirty="0" err="1">
                <a:solidFill>
                  <a:schemeClr val="tx1"/>
                </a:solidFill>
                <a:effectLst/>
              </a:rPr>
              <a:t>seperti</a:t>
            </a:r>
            <a:r>
              <a:rPr lang="en-US" sz="2000" dirty="0">
                <a:solidFill>
                  <a:schemeClr val="tx1"/>
                </a:solidFill>
                <a:effectLst/>
              </a:rPr>
              <a:t> </a:t>
            </a:r>
            <a:r>
              <a:rPr lang="en-US" sz="2000" dirty="0" err="1">
                <a:solidFill>
                  <a:schemeClr val="tx1"/>
                </a:solidFill>
                <a:effectLst/>
              </a:rPr>
              <a:t>pada</a:t>
            </a:r>
            <a:r>
              <a:rPr lang="en-US" sz="2000" dirty="0">
                <a:solidFill>
                  <a:schemeClr val="tx1"/>
                </a:solidFill>
                <a:effectLst/>
              </a:rPr>
              <a:t> use case diagram</a:t>
            </a:r>
            <a:r>
              <a:rPr lang="en-US" sz="2000" dirty="0" smtClean="0">
                <a:solidFill>
                  <a:schemeClr val="tx1"/>
                </a:solidFill>
                <a:effectLst/>
              </a:rPr>
              <a:t>.</a:t>
            </a:r>
            <a:endParaRPr lang="en-US" sz="2000" dirty="0">
              <a:solidFill>
                <a:schemeClr val="tx1"/>
              </a:solidFill>
              <a:effectLst/>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
        <p:nvSpPr>
          <p:cNvPr id="5" name="Title 1"/>
          <p:cNvSpPr txBox="1">
            <a:spLocks/>
          </p:cNvSpPr>
          <p:nvPr/>
        </p:nvSpPr>
        <p:spPr>
          <a:xfrm>
            <a:off x="0" y="282575"/>
            <a:ext cx="91440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ea typeface="+mj-ea"/>
                <a:cs typeface="+mj-cs"/>
              </a:defRPr>
            </a:lvl1pPr>
          </a:lstStyle>
          <a:p>
            <a:pPr algn="ctr" fontAlgn="base"/>
            <a:r>
              <a:rPr lang="en-US" b="0" dirty="0" err="1" smtClean="0">
                <a:effectLst/>
              </a:rPr>
              <a:t>Jenis-Jenis</a:t>
            </a:r>
            <a:r>
              <a:rPr lang="en-US" b="0" dirty="0" smtClean="0">
                <a:effectLst/>
              </a:rPr>
              <a:t> UML</a:t>
            </a:r>
            <a:endParaRPr lang="id-ID" b="0" dirty="0">
              <a:effectLst/>
            </a:endParaRPr>
          </a:p>
        </p:txBody>
      </p:sp>
    </p:spTree>
    <p:extLst>
      <p:ext uri="{BB962C8B-B14F-4D97-AF65-F5344CB8AC3E}">
        <p14:creationId xmlns:p14="http://schemas.microsoft.com/office/powerpoint/2010/main" val="10944132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3657600"/>
          </a:xfrm>
        </p:spPr>
        <p:txBody>
          <a:bodyPr>
            <a:noAutofit/>
          </a:bodyPr>
          <a:lstStyle/>
          <a:p>
            <a:pPr fontAlgn="base"/>
            <a:r>
              <a:rPr lang="en-US" sz="2000" dirty="0">
                <a:effectLst/>
              </a:rPr>
              <a:t>Class diagram</a:t>
            </a:r>
            <a:r>
              <a:rPr lang="en-US" sz="2000" b="0" dirty="0">
                <a:effectLst/>
              </a:rPr>
              <a:t>. </a:t>
            </a:r>
            <a:r>
              <a:rPr lang="en-US" sz="2000" dirty="0" err="1" smtClean="0">
                <a:solidFill>
                  <a:schemeClr val="tx1"/>
                </a:solidFill>
                <a:effectLst/>
              </a:rPr>
              <a:t>Digunakan</a:t>
            </a:r>
            <a:r>
              <a:rPr lang="en-US" sz="2000" dirty="0" smtClean="0">
                <a:solidFill>
                  <a:schemeClr val="tx1"/>
                </a:solidFill>
                <a:effectLst/>
              </a:rPr>
              <a:t> </a:t>
            </a:r>
            <a:r>
              <a:rPr lang="en-US" sz="2000" dirty="0" err="1" smtClean="0">
                <a:solidFill>
                  <a:schemeClr val="tx1"/>
                </a:solidFill>
                <a:effectLst/>
              </a:rPr>
              <a:t>untuk</a:t>
            </a:r>
            <a:r>
              <a:rPr lang="en-US" sz="2000" dirty="0" smtClean="0">
                <a:solidFill>
                  <a:schemeClr val="tx1"/>
                </a:solidFill>
                <a:effectLst/>
              </a:rPr>
              <a:t> </a:t>
            </a:r>
            <a:r>
              <a:rPr lang="en-US" sz="2000" dirty="0" err="1">
                <a:solidFill>
                  <a:schemeClr val="tx1"/>
                </a:solidFill>
                <a:effectLst/>
              </a:rPr>
              <a:t>menampilkan</a:t>
            </a:r>
            <a:r>
              <a:rPr lang="en-US" sz="2000" dirty="0">
                <a:solidFill>
                  <a:schemeClr val="tx1"/>
                </a:solidFill>
                <a:effectLst/>
              </a:rPr>
              <a:t> </a:t>
            </a:r>
            <a:r>
              <a:rPr lang="en-US" sz="2000" dirty="0" err="1">
                <a:solidFill>
                  <a:schemeClr val="tx1"/>
                </a:solidFill>
                <a:effectLst/>
              </a:rPr>
              <a:t>paket-paket</a:t>
            </a:r>
            <a:r>
              <a:rPr lang="en-US" sz="2000" dirty="0">
                <a:solidFill>
                  <a:schemeClr val="tx1"/>
                </a:solidFill>
                <a:effectLst/>
              </a:rPr>
              <a:t> </a:t>
            </a:r>
            <a:r>
              <a:rPr lang="en-US" sz="2000" dirty="0" err="1">
                <a:solidFill>
                  <a:schemeClr val="tx1"/>
                </a:solidFill>
                <a:effectLst/>
              </a:rPr>
              <a:t>maupun</a:t>
            </a:r>
            <a:r>
              <a:rPr lang="en-US" sz="2000" dirty="0">
                <a:solidFill>
                  <a:schemeClr val="tx1"/>
                </a:solidFill>
                <a:effectLst/>
              </a:rPr>
              <a:t> </a:t>
            </a:r>
            <a:r>
              <a:rPr lang="en-US" sz="2000" dirty="0" err="1">
                <a:solidFill>
                  <a:schemeClr val="tx1"/>
                </a:solidFill>
                <a:effectLst/>
              </a:rPr>
              <a:t>kelas-kelas</a:t>
            </a:r>
            <a:r>
              <a:rPr lang="en-US" sz="2000" dirty="0">
                <a:solidFill>
                  <a:schemeClr val="tx1"/>
                </a:solidFill>
                <a:effectLst/>
              </a:rPr>
              <a:t> yang </a:t>
            </a:r>
            <a:r>
              <a:rPr lang="en-US" sz="2000" dirty="0" err="1">
                <a:solidFill>
                  <a:schemeClr val="tx1"/>
                </a:solidFill>
                <a:effectLst/>
              </a:rPr>
              <a:t>ada</a:t>
            </a:r>
            <a:r>
              <a:rPr lang="en-US" sz="2000" dirty="0">
                <a:solidFill>
                  <a:schemeClr val="tx1"/>
                </a:solidFill>
                <a:effectLst/>
              </a:rPr>
              <a:t> </a:t>
            </a:r>
            <a:r>
              <a:rPr lang="en-US" sz="2000" dirty="0" err="1">
                <a:solidFill>
                  <a:schemeClr val="tx1"/>
                </a:solidFill>
                <a:effectLst/>
              </a:rPr>
              <a:t>pada</a:t>
            </a:r>
            <a:r>
              <a:rPr lang="en-US" sz="2000" dirty="0">
                <a:solidFill>
                  <a:schemeClr val="tx1"/>
                </a:solidFill>
                <a:effectLst/>
              </a:rPr>
              <a:t> </a:t>
            </a:r>
            <a:r>
              <a:rPr lang="en-US" sz="2000" dirty="0" err="1">
                <a:solidFill>
                  <a:schemeClr val="tx1"/>
                </a:solidFill>
                <a:effectLst/>
              </a:rPr>
              <a:t>sebuah</a:t>
            </a:r>
            <a:r>
              <a:rPr lang="en-US" sz="2000" dirty="0">
                <a:solidFill>
                  <a:schemeClr val="tx1"/>
                </a:solidFill>
                <a:effectLst/>
              </a:rPr>
              <a:t> </a:t>
            </a:r>
            <a:r>
              <a:rPr lang="en-US" sz="2000" dirty="0" err="1">
                <a:solidFill>
                  <a:schemeClr val="tx1"/>
                </a:solidFill>
                <a:effectLst/>
              </a:rPr>
              <a:t>sistem</a:t>
            </a:r>
            <a:r>
              <a:rPr lang="en-US" sz="2000" dirty="0">
                <a:solidFill>
                  <a:schemeClr val="tx1"/>
                </a:solidFill>
                <a:effectLst/>
              </a:rPr>
              <a:t> yang </a:t>
            </a:r>
            <a:r>
              <a:rPr lang="en-US" sz="2000" dirty="0" err="1">
                <a:solidFill>
                  <a:schemeClr val="tx1"/>
                </a:solidFill>
                <a:effectLst/>
              </a:rPr>
              <a:t>akan</a:t>
            </a:r>
            <a:r>
              <a:rPr lang="en-US" sz="2000" dirty="0">
                <a:solidFill>
                  <a:schemeClr val="tx1"/>
                </a:solidFill>
                <a:effectLst/>
              </a:rPr>
              <a:t> </a:t>
            </a:r>
            <a:r>
              <a:rPr lang="en-US" sz="2000" dirty="0" err="1">
                <a:solidFill>
                  <a:schemeClr val="tx1"/>
                </a:solidFill>
                <a:effectLst/>
              </a:rPr>
              <a:t>digunakan</a:t>
            </a:r>
            <a:r>
              <a:rPr lang="en-US" sz="2000" dirty="0" smtClean="0">
                <a:solidFill>
                  <a:schemeClr val="tx1"/>
                </a:solidFill>
                <a:effectLst/>
              </a:rPr>
              <a:t>.</a:t>
            </a:r>
            <a:endParaRPr lang="en-US" sz="2000" dirty="0">
              <a:solidFill>
                <a:schemeClr val="tx1"/>
              </a:solidFill>
              <a:effectLst/>
            </a:endParaRPr>
          </a:p>
          <a:p>
            <a:pPr fontAlgn="base"/>
            <a:r>
              <a:rPr lang="en-US" sz="2000" dirty="0" err="1">
                <a:effectLst/>
              </a:rPr>
              <a:t>Statemachine</a:t>
            </a:r>
            <a:r>
              <a:rPr lang="en-US" sz="2000" dirty="0">
                <a:effectLst/>
              </a:rPr>
              <a:t> diagram</a:t>
            </a:r>
            <a:r>
              <a:rPr lang="en-US" sz="2000" b="0" dirty="0">
                <a:effectLst/>
              </a:rPr>
              <a:t>. </a:t>
            </a:r>
            <a:r>
              <a:rPr lang="en-US" sz="2000" dirty="0" err="1">
                <a:solidFill>
                  <a:schemeClr val="tx1"/>
                </a:solidFill>
                <a:effectLst/>
              </a:rPr>
              <a:t>M</a:t>
            </a:r>
            <a:r>
              <a:rPr lang="en-US" sz="2000" dirty="0" err="1" smtClean="0">
                <a:solidFill>
                  <a:schemeClr val="tx1"/>
                </a:solidFill>
                <a:effectLst/>
              </a:rPr>
              <a:t>enjelaskan</a:t>
            </a:r>
            <a:r>
              <a:rPr lang="en-US" sz="2000" dirty="0" smtClean="0">
                <a:solidFill>
                  <a:schemeClr val="tx1"/>
                </a:solidFill>
                <a:effectLst/>
              </a:rPr>
              <a:t> </a:t>
            </a:r>
            <a:r>
              <a:rPr lang="en-US" sz="2000" dirty="0" err="1">
                <a:solidFill>
                  <a:schemeClr val="tx1"/>
                </a:solidFill>
                <a:effectLst/>
              </a:rPr>
              <a:t>perubahan</a:t>
            </a:r>
            <a:r>
              <a:rPr lang="en-US" sz="2000" dirty="0">
                <a:solidFill>
                  <a:schemeClr val="tx1"/>
                </a:solidFill>
                <a:effectLst/>
              </a:rPr>
              <a:t> </a:t>
            </a:r>
            <a:r>
              <a:rPr lang="en-US" sz="2000" dirty="0" err="1">
                <a:solidFill>
                  <a:schemeClr val="tx1"/>
                </a:solidFill>
                <a:effectLst/>
              </a:rPr>
              <a:t>keadaan</a:t>
            </a:r>
            <a:r>
              <a:rPr lang="en-US" sz="2000" dirty="0">
                <a:solidFill>
                  <a:schemeClr val="tx1"/>
                </a:solidFill>
                <a:effectLst/>
              </a:rPr>
              <a:t> </a:t>
            </a:r>
            <a:r>
              <a:rPr lang="en-US" sz="2000" dirty="0" err="1">
                <a:solidFill>
                  <a:schemeClr val="tx1"/>
                </a:solidFill>
                <a:effectLst/>
              </a:rPr>
              <a:t>maupun</a:t>
            </a:r>
            <a:r>
              <a:rPr lang="en-US" sz="2000" dirty="0">
                <a:solidFill>
                  <a:schemeClr val="tx1"/>
                </a:solidFill>
                <a:effectLst/>
              </a:rPr>
              <a:t> </a:t>
            </a:r>
            <a:r>
              <a:rPr lang="en-US" sz="2000" dirty="0" err="1">
                <a:solidFill>
                  <a:schemeClr val="tx1"/>
                </a:solidFill>
                <a:effectLst/>
              </a:rPr>
              <a:t>transisi</a:t>
            </a:r>
            <a:r>
              <a:rPr lang="en-US" sz="2000" dirty="0">
                <a:solidFill>
                  <a:schemeClr val="tx1"/>
                </a:solidFill>
                <a:effectLst/>
              </a:rPr>
              <a:t> </a:t>
            </a:r>
            <a:r>
              <a:rPr lang="en-US" sz="2000" dirty="0" err="1">
                <a:solidFill>
                  <a:schemeClr val="tx1"/>
                </a:solidFill>
                <a:effectLst/>
              </a:rPr>
              <a:t>suatu</a:t>
            </a:r>
            <a:r>
              <a:rPr lang="en-US" sz="2000" dirty="0">
                <a:solidFill>
                  <a:schemeClr val="tx1"/>
                </a:solidFill>
                <a:effectLst/>
              </a:rPr>
              <a:t> </a:t>
            </a:r>
            <a:r>
              <a:rPr lang="en-US" sz="2000" dirty="0" err="1">
                <a:solidFill>
                  <a:schemeClr val="tx1"/>
                </a:solidFill>
                <a:effectLst/>
              </a:rPr>
              <a:t>objek</a:t>
            </a:r>
            <a:r>
              <a:rPr lang="en-US" sz="2000" dirty="0">
                <a:solidFill>
                  <a:schemeClr val="tx1"/>
                </a:solidFill>
                <a:effectLst/>
              </a:rPr>
              <a:t> </a:t>
            </a:r>
            <a:r>
              <a:rPr lang="en-US" sz="2000" dirty="0" err="1">
                <a:solidFill>
                  <a:schemeClr val="tx1"/>
                </a:solidFill>
                <a:effectLst/>
              </a:rPr>
              <a:t>pada</a:t>
            </a:r>
            <a:r>
              <a:rPr lang="en-US" sz="2000" dirty="0">
                <a:solidFill>
                  <a:schemeClr val="tx1"/>
                </a:solidFill>
                <a:effectLst/>
              </a:rPr>
              <a:t> </a:t>
            </a:r>
            <a:r>
              <a:rPr lang="en-US" sz="2000" dirty="0" err="1">
                <a:solidFill>
                  <a:schemeClr val="tx1"/>
                </a:solidFill>
                <a:effectLst/>
              </a:rPr>
              <a:t>sistem</a:t>
            </a:r>
            <a:r>
              <a:rPr lang="en-US" sz="2000" dirty="0" smtClean="0">
                <a:solidFill>
                  <a:schemeClr val="tx1"/>
                </a:solidFill>
                <a:effectLst/>
              </a:rPr>
              <a:t>.</a:t>
            </a:r>
            <a:endParaRPr lang="en-US" sz="2000" dirty="0">
              <a:solidFill>
                <a:schemeClr val="tx1"/>
              </a:solidFill>
              <a:effectLst/>
            </a:endParaRPr>
          </a:p>
          <a:p>
            <a:pPr fontAlgn="base"/>
            <a:r>
              <a:rPr lang="en-US" sz="2000" dirty="0">
                <a:effectLst/>
              </a:rPr>
              <a:t>Communication diagram</a:t>
            </a:r>
            <a:r>
              <a:rPr lang="en-US" sz="2000" b="0" dirty="0">
                <a:effectLst/>
              </a:rPr>
              <a:t>. </a:t>
            </a:r>
            <a:r>
              <a:rPr lang="en-US" sz="2000" dirty="0" err="1" smtClean="0">
                <a:solidFill>
                  <a:schemeClr val="tx1"/>
                </a:solidFill>
                <a:effectLst/>
              </a:rPr>
              <a:t>Menjelaskan</a:t>
            </a:r>
            <a:r>
              <a:rPr lang="en-US" sz="2000" dirty="0" smtClean="0">
                <a:solidFill>
                  <a:schemeClr val="tx1"/>
                </a:solidFill>
                <a:effectLst/>
              </a:rPr>
              <a:t> </a:t>
            </a:r>
            <a:r>
              <a:rPr lang="en-US" sz="2000" dirty="0">
                <a:solidFill>
                  <a:schemeClr val="tx1"/>
                </a:solidFill>
                <a:effectLst/>
              </a:rPr>
              <a:t>proses </a:t>
            </a:r>
            <a:r>
              <a:rPr lang="en-US" sz="2000" dirty="0" err="1">
                <a:solidFill>
                  <a:schemeClr val="tx1"/>
                </a:solidFill>
                <a:effectLst/>
              </a:rPr>
              <a:t>terjadinya</a:t>
            </a:r>
            <a:r>
              <a:rPr lang="en-US" sz="2000" dirty="0">
                <a:solidFill>
                  <a:schemeClr val="tx1"/>
                </a:solidFill>
                <a:effectLst/>
              </a:rPr>
              <a:t> </a:t>
            </a:r>
            <a:r>
              <a:rPr lang="en-US" sz="2000" dirty="0" err="1">
                <a:solidFill>
                  <a:schemeClr val="tx1"/>
                </a:solidFill>
                <a:effectLst/>
              </a:rPr>
              <a:t>suatu</a:t>
            </a:r>
            <a:r>
              <a:rPr lang="en-US" sz="2000" dirty="0">
                <a:solidFill>
                  <a:schemeClr val="tx1"/>
                </a:solidFill>
                <a:effectLst/>
              </a:rPr>
              <a:t> </a:t>
            </a:r>
            <a:r>
              <a:rPr lang="en-US" sz="2000" dirty="0" err="1">
                <a:solidFill>
                  <a:schemeClr val="tx1"/>
                </a:solidFill>
                <a:effectLst/>
              </a:rPr>
              <a:t>aktivitas</a:t>
            </a:r>
            <a:r>
              <a:rPr lang="en-US" sz="2000" dirty="0">
                <a:solidFill>
                  <a:schemeClr val="tx1"/>
                </a:solidFill>
                <a:effectLst/>
              </a:rPr>
              <a:t> </a:t>
            </a:r>
            <a:r>
              <a:rPr lang="en-US" sz="2000" dirty="0" err="1">
                <a:solidFill>
                  <a:schemeClr val="tx1"/>
                </a:solidFill>
                <a:effectLst/>
              </a:rPr>
              <a:t>dan</a:t>
            </a:r>
            <a:r>
              <a:rPr lang="en-US" sz="2000" dirty="0">
                <a:solidFill>
                  <a:schemeClr val="tx1"/>
                </a:solidFill>
                <a:effectLst/>
              </a:rPr>
              <a:t> diagram </a:t>
            </a:r>
            <a:r>
              <a:rPr lang="en-US" sz="2000" dirty="0" err="1">
                <a:solidFill>
                  <a:schemeClr val="tx1"/>
                </a:solidFill>
                <a:effectLst/>
              </a:rPr>
              <a:t>ini</a:t>
            </a:r>
            <a:r>
              <a:rPr lang="en-US" sz="2000" dirty="0">
                <a:solidFill>
                  <a:schemeClr val="tx1"/>
                </a:solidFill>
                <a:effectLst/>
              </a:rPr>
              <a:t> </a:t>
            </a:r>
            <a:r>
              <a:rPr lang="en-US" sz="2000" dirty="0" err="1">
                <a:solidFill>
                  <a:schemeClr val="tx1"/>
                </a:solidFill>
                <a:effectLst/>
              </a:rPr>
              <a:t>juga</a:t>
            </a:r>
            <a:r>
              <a:rPr lang="en-US" sz="2000" dirty="0">
                <a:solidFill>
                  <a:schemeClr val="tx1"/>
                </a:solidFill>
                <a:effectLst/>
              </a:rPr>
              <a:t> </a:t>
            </a:r>
            <a:r>
              <a:rPr lang="en-US" sz="2000" dirty="0" err="1">
                <a:solidFill>
                  <a:schemeClr val="tx1"/>
                </a:solidFill>
                <a:effectLst/>
              </a:rPr>
              <a:t>menggambarkan</a:t>
            </a:r>
            <a:r>
              <a:rPr lang="en-US" sz="2000" dirty="0">
                <a:solidFill>
                  <a:schemeClr val="tx1"/>
                </a:solidFill>
                <a:effectLst/>
              </a:rPr>
              <a:t> </a:t>
            </a:r>
            <a:r>
              <a:rPr lang="en-US" sz="2000" dirty="0" err="1">
                <a:solidFill>
                  <a:schemeClr val="tx1"/>
                </a:solidFill>
                <a:effectLst/>
              </a:rPr>
              <a:t>interaksi</a:t>
            </a:r>
            <a:r>
              <a:rPr lang="en-US" sz="2000" dirty="0">
                <a:solidFill>
                  <a:schemeClr val="tx1"/>
                </a:solidFill>
                <a:effectLst/>
              </a:rPr>
              <a:t> </a:t>
            </a:r>
            <a:r>
              <a:rPr lang="en-US" sz="2000" dirty="0" err="1">
                <a:solidFill>
                  <a:schemeClr val="tx1"/>
                </a:solidFill>
                <a:effectLst/>
              </a:rPr>
              <a:t>antara</a:t>
            </a:r>
            <a:r>
              <a:rPr lang="en-US" sz="2000" dirty="0">
                <a:solidFill>
                  <a:schemeClr val="tx1"/>
                </a:solidFill>
                <a:effectLst/>
              </a:rPr>
              <a:t> </a:t>
            </a:r>
            <a:r>
              <a:rPr lang="en-US" sz="2000" dirty="0" err="1">
                <a:solidFill>
                  <a:schemeClr val="tx1"/>
                </a:solidFill>
                <a:effectLst/>
              </a:rPr>
              <a:t>objek</a:t>
            </a:r>
            <a:r>
              <a:rPr lang="en-US" sz="2000" dirty="0">
                <a:solidFill>
                  <a:schemeClr val="tx1"/>
                </a:solidFill>
                <a:effectLst/>
              </a:rPr>
              <a:t> yang </a:t>
            </a:r>
            <a:r>
              <a:rPr lang="en-US" sz="2000" dirty="0" err="1">
                <a:solidFill>
                  <a:schemeClr val="tx1"/>
                </a:solidFill>
                <a:effectLst/>
              </a:rPr>
              <a:t>ada</a:t>
            </a:r>
            <a:r>
              <a:rPr lang="en-US" sz="2000" dirty="0">
                <a:solidFill>
                  <a:schemeClr val="tx1"/>
                </a:solidFill>
                <a:effectLst/>
              </a:rPr>
              <a:t> </a:t>
            </a:r>
            <a:r>
              <a:rPr lang="en-US" sz="2000" dirty="0" err="1">
                <a:solidFill>
                  <a:schemeClr val="tx1"/>
                </a:solidFill>
                <a:effectLst/>
              </a:rPr>
              <a:t>pada</a:t>
            </a:r>
            <a:r>
              <a:rPr lang="en-US" sz="2000" dirty="0">
                <a:solidFill>
                  <a:schemeClr val="tx1"/>
                </a:solidFill>
                <a:effectLst/>
              </a:rPr>
              <a:t> </a:t>
            </a:r>
            <a:r>
              <a:rPr lang="en-US" sz="2000" dirty="0" err="1">
                <a:solidFill>
                  <a:schemeClr val="tx1"/>
                </a:solidFill>
                <a:effectLst/>
              </a:rPr>
              <a:t>sebuah</a:t>
            </a:r>
            <a:r>
              <a:rPr lang="en-US" sz="2000" dirty="0">
                <a:solidFill>
                  <a:schemeClr val="tx1"/>
                </a:solidFill>
                <a:effectLst/>
              </a:rPr>
              <a:t> </a:t>
            </a:r>
            <a:r>
              <a:rPr lang="en-US" sz="2000" dirty="0" err="1">
                <a:solidFill>
                  <a:schemeClr val="tx1"/>
                </a:solidFill>
                <a:effectLst/>
              </a:rPr>
              <a:t>sistem</a:t>
            </a:r>
            <a:r>
              <a:rPr lang="en-US" sz="2000" dirty="0" smtClean="0">
                <a:solidFill>
                  <a:schemeClr val="tx1"/>
                </a:solidFill>
                <a:effectLst/>
              </a:rPr>
              <a:t>.</a:t>
            </a:r>
            <a:endParaRPr lang="en-US" sz="2000" dirty="0">
              <a:solidFill>
                <a:schemeClr val="tx1"/>
              </a:solidFill>
              <a:effectLst/>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
        <p:nvSpPr>
          <p:cNvPr id="5" name="Title 1"/>
          <p:cNvSpPr txBox="1">
            <a:spLocks/>
          </p:cNvSpPr>
          <p:nvPr/>
        </p:nvSpPr>
        <p:spPr>
          <a:xfrm>
            <a:off x="0" y="282575"/>
            <a:ext cx="91440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ea typeface="+mj-ea"/>
                <a:cs typeface="+mj-cs"/>
              </a:defRPr>
            </a:lvl1pPr>
          </a:lstStyle>
          <a:p>
            <a:pPr algn="ctr" fontAlgn="base"/>
            <a:r>
              <a:rPr lang="en-US" b="0" dirty="0" err="1" smtClean="0">
                <a:effectLst/>
              </a:rPr>
              <a:t>Jenis-Jenis</a:t>
            </a:r>
            <a:r>
              <a:rPr lang="en-US" b="0" dirty="0" smtClean="0">
                <a:effectLst/>
              </a:rPr>
              <a:t> UML</a:t>
            </a:r>
            <a:endParaRPr lang="id-ID" b="0" dirty="0">
              <a:effectLst/>
            </a:endParaRPr>
          </a:p>
        </p:txBody>
      </p:sp>
    </p:spTree>
    <p:extLst>
      <p:ext uri="{BB962C8B-B14F-4D97-AF65-F5344CB8AC3E}">
        <p14:creationId xmlns:p14="http://schemas.microsoft.com/office/powerpoint/2010/main" val="28624148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3657600"/>
          </a:xfrm>
        </p:spPr>
        <p:txBody>
          <a:bodyPr>
            <a:noAutofit/>
          </a:bodyPr>
          <a:lstStyle/>
          <a:p>
            <a:pPr fontAlgn="base"/>
            <a:r>
              <a:rPr lang="en-US" sz="2000" dirty="0">
                <a:effectLst/>
              </a:rPr>
              <a:t>Deployment diagram</a:t>
            </a:r>
            <a:r>
              <a:rPr lang="en-US" sz="2000" b="0" dirty="0">
                <a:effectLst/>
              </a:rPr>
              <a:t>. </a:t>
            </a:r>
            <a:r>
              <a:rPr lang="en-US" sz="2000" dirty="0" err="1">
                <a:solidFill>
                  <a:schemeClr val="tx1"/>
                </a:solidFill>
                <a:effectLst/>
              </a:rPr>
              <a:t>M</a:t>
            </a:r>
            <a:r>
              <a:rPr lang="en-US" sz="2000" dirty="0" err="1" smtClean="0">
                <a:solidFill>
                  <a:schemeClr val="tx1"/>
                </a:solidFill>
                <a:effectLst/>
              </a:rPr>
              <a:t>enunjukan</a:t>
            </a:r>
            <a:r>
              <a:rPr lang="en-US" sz="2000" dirty="0" smtClean="0">
                <a:solidFill>
                  <a:schemeClr val="tx1"/>
                </a:solidFill>
                <a:effectLst/>
              </a:rPr>
              <a:t> </a:t>
            </a:r>
            <a:r>
              <a:rPr lang="en-US" sz="2000" dirty="0" err="1">
                <a:solidFill>
                  <a:schemeClr val="tx1"/>
                </a:solidFill>
                <a:effectLst/>
              </a:rPr>
              <a:t>tata</a:t>
            </a:r>
            <a:r>
              <a:rPr lang="en-US" sz="2000" dirty="0">
                <a:solidFill>
                  <a:schemeClr val="tx1"/>
                </a:solidFill>
                <a:effectLst/>
              </a:rPr>
              <a:t> </a:t>
            </a:r>
            <a:r>
              <a:rPr lang="en-US" sz="2000" dirty="0" err="1">
                <a:solidFill>
                  <a:schemeClr val="tx1"/>
                </a:solidFill>
                <a:effectLst/>
              </a:rPr>
              <a:t>letak</a:t>
            </a:r>
            <a:r>
              <a:rPr lang="en-US" sz="2000" dirty="0">
                <a:solidFill>
                  <a:schemeClr val="tx1"/>
                </a:solidFill>
                <a:effectLst/>
              </a:rPr>
              <a:t> </a:t>
            </a:r>
            <a:r>
              <a:rPr lang="en-US" sz="2000" dirty="0" err="1">
                <a:solidFill>
                  <a:schemeClr val="tx1"/>
                </a:solidFill>
                <a:effectLst/>
              </a:rPr>
              <a:t>sebuah</a:t>
            </a:r>
            <a:r>
              <a:rPr lang="en-US" sz="2000" dirty="0">
                <a:solidFill>
                  <a:schemeClr val="tx1"/>
                </a:solidFill>
                <a:effectLst/>
              </a:rPr>
              <a:t> program </a:t>
            </a:r>
            <a:r>
              <a:rPr lang="en-US" sz="2000" dirty="0" err="1">
                <a:solidFill>
                  <a:schemeClr val="tx1"/>
                </a:solidFill>
                <a:effectLst/>
              </a:rPr>
              <a:t>secara</a:t>
            </a:r>
            <a:r>
              <a:rPr lang="en-US" sz="2000" dirty="0">
                <a:solidFill>
                  <a:schemeClr val="tx1"/>
                </a:solidFill>
                <a:effectLst/>
              </a:rPr>
              <a:t> </a:t>
            </a:r>
            <a:r>
              <a:rPr lang="en-US" sz="2000" dirty="0" err="1">
                <a:solidFill>
                  <a:schemeClr val="tx1"/>
                </a:solidFill>
                <a:effectLst/>
              </a:rPr>
              <a:t>fisik</a:t>
            </a:r>
            <a:r>
              <a:rPr lang="en-US" sz="2000" dirty="0">
                <a:solidFill>
                  <a:schemeClr val="tx1"/>
                </a:solidFill>
                <a:effectLst/>
              </a:rPr>
              <a:t>. </a:t>
            </a:r>
            <a:r>
              <a:rPr lang="en-US" sz="2000" dirty="0" err="1">
                <a:solidFill>
                  <a:schemeClr val="tx1"/>
                </a:solidFill>
                <a:effectLst/>
              </a:rPr>
              <a:t>dapat</a:t>
            </a:r>
            <a:r>
              <a:rPr lang="en-US" sz="2000" dirty="0">
                <a:solidFill>
                  <a:schemeClr val="tx1"/>
                </a:solidFill>
                <a:effectLst/>
              </a:rPr>
              <a:t> </a:t>
            </a:r>
            <a:r>
              <a:rPr lang="en-US" sz="2000" dirty="0" err="1">
                <a:solidFill>
                  <a:schemeClr val="tx1"/>
                </a:solidFill>
                <a:effectLst/>
              </a:rPr>
              <a:t>juga</a:t>
            </a:r>
            <a:r>
              <a:rPr lang="en-US" sz="2000" dirty="0">
                <a:solidFill>
                  <a:schemeClr val="tx1"/>
                </a:solidFill>
                <a:effectLst/>
              </a:rPr>
              <a:t> </a:t>
            </a:r>
            <a:r>
              <a:rPr lang="en-US" sz="2000" dirty="0" err="1">
                <a:solidFill>
                  <a:schemeClr val="tx1"/>
                </a:solidFill>
                <a:effectLst/>
              </a:rPr>
              <a:t>diartikan</a:t>
            </a:r>
            <a:r>
              <a:rPr lang="en-US" sz="2000" dirty="0">
                <a:solidFill>
                  <a:schemeClr val="tx1"/>
                </a:solidFill>
                <a:effectLst/>
              </a:rPr>
              <a:t> </a:t>
            </a:r>
            <a:r>
              <a:rPr lang="en-US" sz="2000" dirty="0" err="1">
                <a:solidFill>
                  <a:schemeClr val="tx1"/>
                </a:solidFill>
                <a:effectLst/>
              </a:rPr>
              <a:t>untuk</a:t>
            </a:r>
            <a:r>
              <a:rPr lang="en-US" sz="2000" dirty="0">
                <a:solidFill>
                  <a:schemeClr val="tx1"/>
                </a:solidFill>
                <a:effectLst/>
              </a:rPr>
              <a:t> </a:t>
            </a:r>
            <a:r>
              <a:rPr lang="en-US" sz="2000" dirty="0" err="1">
                <a:solidFill>
                  <a:schemeClr val="tx1"/>
                </a:solidFill>
                <a:effectLst/>
              </a:rPr>
              <a:t>menampilkan</a:t>
            </a:r>
            <a:r>
              <a:rPr lang="en-US" sz="2000" dirty="0">
                <a:solidFill>
                  <a:schemeClr val="tx1"/>
                </a:solidFill>
                <a:effectLst/>
              </a:rPr>
              <a:t> </a:t>
            </a:r>
            <a:r>
              <a:rPr lang="en-US" sz="2000" dirty="0" err="1">
                <a:solidFill>
                  <a:schemeClr val="tx1"/>
                </a:solidFill>
                <a:effectLst/>
              </a:rPr>
              <a:t>bagian-bagian</a:t>
            </a:r>
            <a:r>
              <a:rPr lang="en-US" sz="2000" dirty="0">
                <a:solidFill>
                  <a:schemeClr val="tx1"/>
                </a:solidFill>
                <a:effectLst/>
              </a:rPr>
              <a:t> </a:t>
            </a:r>
            <a:r>
              <a:rPr lang="en-US" sz="2000" dirty="0" err="1">
                <a:solidFill>
                  <a:schemeClr val="tx1"/>
                </a:solidFill>
                <a:effectLst/>
              </a:rPr>
              <a:t>aplikasi</a:t>
            </a:r>
            <a:r>
              <a:rPr lang="en-US" sz="2000" dirty="0">
                <a:solidFill>
                  <a:schemeClr val="tx1"/>
                </a:solidFill>
                <a:effectLst/>
              </a:rPr>
              <a:t> yang </a:t>
            </a:r>
            <a:r>
              <a:rPr lang="en-US" sz="2000" dirty="0" err="1">
                <a:solidFill>
                  <a:schemeClr val="tx1"/>
                </a:solidFill>
                <a:effectLst/>
              </a:rPr>
              <a:t>terdapat</a:t>
            </a:r>
            <a:r>
              <a:rPr lang="en-US" sz="2000" dirty="0">
                <a:solidFill>
                  <a:schemeClr val="tx1"/>
                </a:solidFill>
                <a:effectLst/>
              </a:rPr>
              <a:t> </a:t>
            </a:r>
            <a:r>
              <a:rPr lang="en-US" sz="2000" dirty="0" err="1">
                <a:solidFill>
                  <a:schemeClr val="tx1"/>
                </a:solidFill>
                <a:effectLst/>
              </a:rPr>
              <a:t>pada</a:t>
            </a:r>
            <a:r>
              <a:rPr lang="en-US" sz="2000" dirty="0">
                <a:solidFill>
                  <a:schemeClr val="tx1"/>
                </a:solidFill>
                <a:effectLst/>
              </a:rPr>
              <a:t> </a:t>
            </a:r>
            <a:r>
              <a:rPr lang="en-US" sz="2000" dirty="0" err="1">
                <a:solidFill>
                  <a:schemeClr val="tx1"/>
                </a:solidFill>
                <a:effectLst/>
              </a:rPr>
              <a:t>perangkat</a:t>
            </a:r>
            <a:r>
              <a:rPr lang="en-US" sz="2000" dirty="0">
                <a:solidFill>
                  <a:schemeClr val="tx1"/>
                </a:solidFill>
                <a:effectLst/>
              </a:rPr>
              <a:t> </a:t>
            </a:r>
            <a:r>
              <a:rPr lang="en-US" sz="2000" dirty="0" err="1">
                <a:solidFill>
                  <a:schemeClr val="tx1"/>
                </a:solidFill>
                <a:effectLst/>
              </a:rPr>
              <a:t>keras</a:t>
            </a:r>
            <a:r>
              <a:rPr lang="en-US" sz="2000" dirty="0">
                <a:solidFill>
                  <a:schemeClr val="tx1"/>
                </a:solidFill>
                <a:effectLst/>
              </a:rPr>
              <a:t> </a:t>
            </a:r>
            <a:r>
              <a:rPr lang="en-US" sz="2000" dirty="0" err="1">
                <a:solidFill>
                  <a:schemeClr val="tx1"/>
                </a:solidFill>
                <a:effectLst/>
              </a:rPr>
              <a:t>dan</a:t>
            </a:r>
            <a:r>
              <a:rPr lang="en-US" sz="2000" dirty="0">
                <a:solidFill>
                  <a:schemeClr val="tx1"/>
                </a:solidFill>
                <a:effectLst/>
              </a:rPr>
              <a:t> </a:t>
            </a:r>
            <a:r>
              <a:rPr lang="en-US" sz="2000" dirty="0" err="1">
                <a:solidFill>
                  <a:schemeClr val="tx1"/>
                </a:solidFill>
                <a:effectLst/>
              </a:rPr>
              <a:t>dipakai</a:t>
            </a:r>
            <a:r>
              <a:rPr lang="en-US" sz="2000" dirty="0">
                <a:solidFill>
                  <a:schemeClr val="tx1"/>
                </a:solidFill>
                <a:effectLst/>
              </a:rPr>
              <a:t> </a:t>
            </a:r>
            <a:r>
              <a:rPr lang="en-US" sz="2000" dirty="0" err="1">
                <a:solidFill>
                  <a:schemeClr val="tx1"/>
                </a:solidFill>
                <a:effectLst/>
              </a:rPr>
              <a:t>untuk</a:t>
            </a:r>
            <a:r>
              <a:rPr lang="en-US" sz="2000" dirty="0">
                <a:solidFill>
                  <a:schemeClr val="tx1"/>
                </a:solidFill>
                <a:effectLst/>
              </a:rPr>
              <a:t> </a:t>
            </a:r>
            <a:r>
              <a:rPr lang="en-US" sz="2000" dirty="0" err="1">
                <a:solidFill>
                  <a:schemeClr val="tx1"/>
                </a:solidFill>
                <a:effectLst/>
              </a:rPr>
              <a:t>menerapkan</a:t>
            </a:r>
            <a:r>
              <a:rPr lang="en-US" sz="2000" dirty="0">
                <a:solidFill>
                  <a:schemeClr val="tx1"/>
                </a:solidFill>
                <a:effectLst/>
              </a:rPr>
              <a:t> </a:t>
            </a:r>
            <a:r>
              <a:rPr lang="en-US" sz="2000" dirty="0" err="1">
                <a:solidFill>
                  <a:schemeClr val="tx1"/>
                </a:solidFill>
                <a:effectLst/>
              </a:rPr>
              <a:t>suatu</a:t>
            </a:r>
            <a:r>
              <a:rPr lang="en-US" sz="2000" dirty="0">
                <a:solidFill>
                  <a:schemeClr val="tx1"/>
                </a:solidFill>
                <a:effectLst/>
              </a:rPr>
              <a:t> </a:t>
            </a:r>
            <a:r>
              <a:rPr lang="en-US" sz="2000" dirty="0" err="1">
                <a:solidFill>
                  <a:schemeClr val="tx1"/>
                </a:solidFill>
                <a:effectLst/>
              </a:rPr>
              <a:t>sistem</a:t>
            </a:r>
            <a:r>
              <a:rPr lang="en-US" sz="2000" dirty="0">
                <a:solidFill>
                  <a:schemeClr val="tx1"/>
                </a:solidFill>
                <a:effectLst/>
              </a:rPr>
              <a:t> </a:t>
            </a:r>
            <a:r>
              <a:rPr lang="en-US" sz="2000" dirty="0" err="1">
                <a:solidFill>
                  <a:schemeClr val="tx1"/>
                </a:solidFill>
                <a:effectLst/>
              </a:rPr>
              <a:t>dan</a:t>
            </a:r>
            <a:r>
              <a:rPr lang="en-US" sz="2000" dirty="0">
                <a:solidFill>
                  <a:schemeClr val="tx1"/>
                </a:solidFill>
                <a:effectLst/>
              </a:rPr>
              <a:t> </a:t>
            </a:r>
            <a:r>
              <a:rPr lang="en-US" sz="2000" dirty="0" err="1">
                <a:solidFill>
                  <a:schemeClr val="tx1"/>
                </a:solidFill>
                <a:effectLst/>
              </a:rPr>
              <a:t>hubungan</a:t>
            </a:r>
            <a:r>
              <a:rPr lang="en-US" sz="2000" dirty="0">
                <a:solidFill>
                  <a:schemeClr val="tx1"/>
                </a:solidFill>
                <a:effectLst/>
              </a:rPr>
              <a:t> </a:t>
            </a:r>
            <a:r>
              <a:rPr lang="en-US" sz="2000" dirty="0" err="1">
                <a:solidFill>
                  <a:schemeClr val="tx1"/>
                </a:solidFill>
                <a:effectLst/>
              </a:rPr>
              <a:t>antara</a:t>
            </a:r>
            <a:r>
              <a:rPr lang="en-US" sz="2000" dirty="0">
                <a:solidFill>
                  <a:schemeClr val="tx1"/>
                </a:solidFill>
                <a:effectLst/>
              </a:rPr>
              <a:t> </a:t>
            </a:r>
            <a:r>
              <a:rPr lang="en-US" sz="2000" dirty="0" err="1">
                <a:solidFill>
                  <a:schemeClr val="tx1"/>
                </a:solidFill>
                <a:effectLst/>
              </a:rPr>
              <a:t>komponen</a:t>
            </a:r>
            <a:r>
              <a:rPr lang="en-US" sz="2000" dirty="0">
                <a:solidFill>
                  <a:schemeClr val="tx1"/>
                </a:solidFill>
                <a:effectLst/>
              </a:rPr>
              <a:t> </a:t>
            </a:r>
            <a:r>
              <a:rPr lang="en-US" sz="2000" dirty="0" err="1">
                <a:solidFill>
                  <a:schemeClr val="tx1"/>
                </a:solidFill>
                <a:effectLst/>
              </a:rPr>
              <a:t>hardwere</a:t>
            </a:r>
            <a:r>
              <a:rPr lang="en-US" sz="2000" dirty="0" smtClean="0">
                <a:solidFill>
                  <a:schemeClr val="tx1"/>
                </a:solidFill>
                <a:effectLst/>
              </a:rPr>
              <a:t>.</a:t>
            </a:r>
            <a:endParaRPr lang="en-US" sz="2000" dirty="0">
              <a:solidFill>
                <a:schemeClr val="tx1"/>
              </a:solidFill>
              <a:effectLst/>
            </a:endParaRPr>
          </a:p>
          <a:p>
            <a:pPr fontAlgn="base"/>
            <a:r>
              <a:rPr lang="en-US" sz="2000" dirty="0">
                <a:effectLst/>
              </a:rPr>
              <a:t>Component diagram</a:t>
            </a:r>
            <a:r>
              <a:rPr lang="en-US" sz="2000" b="0" dirty="0">
                <a:effectLst/>
              </a:rPr>
              <a:t>. </a:t>
            </a:r>
            <a:r>
              <a:rPr lang="en-US" sz="2000" dirty="0">
                <a:solidFill>
                  <a:schemeClr val="tx1"/>
                </a:solidFill>
                <a:effectLst/>
              </a:rPr>
              <a:t>Salah </a:t>
            </a:r>
            <a:r>
              <a:rPr lang="en-US" sz="2000" dirty="0" err="1">
                <a:solidFill>
                  <a:schemeClr val="tx1"/>
                </a:solidFill>
                <a:effectLst/>
              </a:rPr>
              <a:t>satu</a:t>
            </a:r>
            <a:r>
              <a:rPr lang="en-US" sz="2000" dirty="0">
                <a:solidFill>
                  <a:schemeClr val="tx1"/>
                </a:solidFill>
                <a:effectLst/>
              </a:rPr>
              <a:t> </a:t>
            </a:r>
            <a:r>
              <a:rPr lang="en-US" sz="2000" dirty="0" err="1">
                <a:solidFill>
                  <a:schemeClr val="tx1"/>
                </a:solidFill>
                <a:effectLst/>
              </a:rPr>
              <a:t>jenis</a:t>
            </a:r>
            <a:r>
              <a:rPr lang="en-US" sz="2000" dirty="0">
                <a:solidFill>
                  <a:schemeClr val="tx1"/>
                </a:solidFill>
                <a:effectLst/>
              </a:rPr>
              <a:t> diagram </a:t>
            </a:r>
            <a:r>
              <a:rPr lang="en-US" sz="2000" dirty="0" err="1">
                <a:solidFill>
                  <a:schemeClr val="tx1"/>
                </a:solidFill>
                <a:effectLst/>
              </a:rPr>
              <a:t>pada</a:t>
            </a:r>
            <a:r>
              <a:rPr lang="en-US" sz="2000" dirty="0">
                <a:solidFill>
                  <a:schemeClr val="tx1"/>
                </a:solidFill>
                <a:effectLst/>
              </a:rPr>
              <a:t> UML yang </a:t>
            </a:r>
            <a:r>
              <a:rPr lang="en-US" sz="2000" dirty="0" err="1">
                <a:solidFill>
                  <a:schemeClr val="tx1"/>
                </a:solidFill>
                <a:effectLst/>
              </a:rPr>
              <a:t>menjelaskan</a:t>
            </a:r>
            <a:r>
              <a:rPr lang="en-US" sz="2000" dirty="0">
                <a:solidFill>
                  <a:schemeClr val="tx1"/>
                </a:solidFill>
                <a:effectLst/>
              </a:rPr>
              <a:t> </a:t>
            </a:r>
            <a:r>
              <a:rPr lang="en-US" sz="2000" dirty="0" err="1">
                <a:solidFill>
                  <a:schemeClr val="tx1"/>
                </a:solidFill>
                <a:effectLst/>
              </a:rPr>
              <a:t>softwere</a:t>
            </a:r>
            <a:r>
              <a:rPr lang="en-US" sz="2000" dirty="0">
                <a:solidFill>
                  <a:schemeClr val="tx1"/>
                </a:solidFill>
                <a:effectLst/>
              </a:rPr>
              <a:t> </a:t>
            </a:r>
            <a:r>
              <a:rPr lang="en-US" sz="2000" dirty="0" err="1">
                <a:solidFill>
                  <a:schemeClr val="tx1"/>
                </a:solidFill>
                <a:effectLst/>
              </a:rPr>
              <a:t>pada</a:t>
            </a:r>
            <a:r>
              <a:rPr lang="en-US" sz="2000" dirty="0">
                <a:solidFill>
                  <a:schemeClr val="tx1"/>
                </a:solidFill>
                <a:effectLst/>
              </a:rPr>
              <a:t> </a:t>
            </a:r>
            <a:r>
              <a:rPr lang="en-US" sz="2000" dirty="0" err="1">
                <a:solidFill>
                  <a:schemeClr val="tx1"/>
                </a:solidFill>
                <a:effectLst/>
              </a:rPr>
              <a:t>suatu</a:t>
            </a:r>
            <a:r>
              <a:rPr lang="en-US" sz="2000" dirty="0">
                <a:solidFill>
                  <a:schemeClr val="tx1"/>
                </a:solidFill>
                <a:effectLst/>
              </a:rPr>
              <a:t> </a:t>
            </a:r>
            <a:r>
              <a:rPr lang="en-US" sz="2000" dirty="0" err="1">
                <a:solidFill>
                  <a:schemeClr val="tx1"/>
                </a:solidFill>
                <a:effectLst/>
              </a:rPr>
              <a:t>sistem</a:t>
            </a:r>
            <a:r>
              <a:rPr lang="en-US" sz="2000" dirty="0" smtClean="0">
                <a:solidFill>
                  <a:schemeClr val="tx1"/>
                </a:solidFill>
                <a:effectLst/>
              </a:rPr>
              <a:t>.</a:t>
            </a:r>
            <a:endParaRPr lang="en-US" sz="2000" dirty="0">
              <a:solidFill>
                <a:schemeClr val="tx1"/>
              </a:solidFill>
              <a:effectLst/>
            </a:endParaRPr>
          </a:p>
          <a:p>
            <a:pPr fontAlgn="base"/>
            <a:r>
              <a:rPr lang="en-US" sz="2000" dirty="0">
                <a:effectLst/>
              </a:rPr>
              <a:t>Object diagram</a:t>
            </a:r>
            <a:r>
              <a:rPr lang="en-US" sz="2000" b="0" dirty="0">
                <a:effectLst/>
              </a:rPr>
              <a:t>. </a:t>
            </a:r>
            <a:r>
              <a:rPr lang="en-US" sz="2000" dirty="0" err="1">
                <a:solidFill>
                  <a:schemeClr val="tx1"/>
                </a:solidFill>
                <a:effectLst/>
              </a:rPr>
              <a:t>M</a:t>
            </a:r>
            <a:r>
              <a:rPr lang="en-US" sz="2000" dirty="0" err="1" smtClean="0">
                <a:solidFill>
                  <a:schemeClr val="tx1"/>
                </a:solidFill>
                <a:effectLst/>
              </a:rPr>
              <a:t>enjelaskan</a:t>
            </a:r>
            <a:r>
              <a:rPr lang="en-US" sz="2000" dirty="0" smtClean="0">
                <a:solidFill>
                  <a:schemeClr val="tx1"/>
                </a:solidFill>
                <a:effectLst/>
              </a:rPr>
              <a:t> </a:t>
            </a:r>
            <a:r>
              <a:rPr lang="en-US" sz="2000" dirty="0" err="1">
                <a:solidFill>
                  <a:schemeClr val="tx1"/>
                </a:solidFill>
                <a:effectLst/>
              </a:rPr>
              <a:t>objek-objek</a:t>
            </a:r>
            <a:r>
              <a:rPr lang="en-US" sz="2000" dirty="0">
                <a:solidFill>
                  <a:schemeClr val="tx1"/>
                </a:solidFill>
                <a:effectLst/>
              </a:rPr>
              <a:t> </a:t>
            </a:r>
            <a:r>
              <a:rPr lang="en-US" sz="2000" dirty="0" err="1">
                <a:solidFill>
                  <a:schemeClr val="tx1"/>
                </a:solidFill>
                <a:effectLst/>
              </a:rPr>
              <a:t>pada</a:t>
            </a:r>
            <a:r>
              <a:rPr lang="en-US" sz="2000" dirty="0">
                <a:solidFill>
                  <a:schemeClr val="tx1"/>
                </a:solidFill>
                <a:effectLst/>
              </a:rPr>
              <a:t> </a:t>
            </a:r>
            <a:r>
              <a:rPr lang="en-US" sz="2000" dirty="0" err="1">
                <a:solidFill>
                  <a:schemeClr val="tx1"/>
                </a:solidFill>
                <a:effectLst/>
              </a:rPr>
              <a:t>suatu</a:t>
            </a:r>
            <a:r>
              <a:rPr lang="en-US" sz="2000" dirty="0">
                <a:solidFill>
                  <a:schemeClr val="tx1"/>
                </a:solidFill>
                <a:effectLst/>
              </a:rPr>
              <a:t> </a:t>
            </a:r>
            <a:r>
              <a:rPr lang="en-US" sz="2000" dirty="0" err="1">
                <a:solidFill>
                  <a:schemeClr val="tx1"/>
                </a:solidFill>
                <a:effectLst/>
              </a:rPr>
              <a:t>sistem</a:t>
            </a:r>
            <a:r>
              <a:rPr lang="en-US" sz="2000" dirty="0">
                <a:solidFill>
                  <a:schemeClr val="tx1"/>
                </a:solidFill>
                <a:effectLst/>
              </a:rPr>
              <a:t> </a:t>
            </a:r>
            <a:r>
              <a:rPr lang="en-US" sz="2000" dirty="0" err="1">
                <a:solidFill>
                  <a:schemeClr val="tx1"/>
                </a:solidFill>
                <a:effectLst/>
              </a:rPr>
              <a:t>dan</a:t>
            </a:r>
            <a:r>
              <a:rPr lang="en-US" sz="2000" dirty="0">
                <a:solidFill>
                  <a:schemeClr val="tx1"/>
                </a:solidFill>
                <a:effectLst/>
              </a:rPr>
              <a:t> </a:t>
            </a:r>
            <a:r>
              <a:rPr lang="en-US" sz="2000" dirty="0" err="1">
                <a:solidFill>
                  <a:schemeClr val="tx1"/>
                </a:solidFill>
                <a:effectLst/>
              </a:rPr>
              <a:t>hubungan</a:t>
            </a:r>
            <a:r>
              <a:rPr lang="en-US" sz="2000" dirty="0">
                <a:solidFill>
                  <a:schemeClr val="tx1"/>
                </a:solidFill>
                <a:effectLst/>
              </a:rPr>
              <a:t> </a:t>
            </a:r>
            <a:r>
              <a:rPr lang="en-US" sz="2000" dirty="0" err="1">
                <a:solidFill>
                  <a:schemeClr val="tx1"/>
                </a:solidFill>
                <a:effectLst/>
              </a:rPr>
              <a:t>lainnya</a:t>
            </a:r>
            <a:r>
              <a:rPr lang="en-US" sz="2000" dirty="0" smtClean="0">
                <a:solidFill>
                  <a:schemeClr val="tx1"/>
                </a:solidFill>
                <a:effectLst/>
              </a:rPr>
              <a:t>.</a:t>
            </a:r>
            <a:endParaRPr lang="en-US" sz="2000" dirty="0">
              <a:solidFill>
                <a:schemeClr val="tx1"/>
              </a:solidFill>
              <a:effectLst/>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
        <p:nvSpPr>
          <p:cNvPr id="5" name="Title 1"/>
          <p:cNvSpPr txBox="1">
            <a:spLocks/>
          </p:cNvSpPr>
          <p:nvPr/>
        </p:nvSpPr>
        <p:spPr>
          <a:xfrm>
            <a:off x="0" y="282575"/>
            <a:ext cx="91440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ea typeface="+mj-ea"/>
                <a:cs typeface="+mj-cs"/>
              </a:defRPr>
            </a:lvl1pPr>
          </a:lstStyle>
          <a:p>
            <a:pPr algn="ctr" fontAlgn="base"/>
            <a:r>
              <a:rPr lang="en-US" b="0" dirty="0" err="1" smtClean="0">
                <a:effectLst/>
              </a:rPr>
              <a:t>Jenis-Jenis</a:t>
            </a:r>
            <a:r>
              <a:rPr lang="en-US" b="0" dirty="0" smtClean="0">
                <a:effectLst/>
              </a:rPr>
              <a:t> UML</a:t>
            </a:r>
            <a:endParaRPr lang="id-ID" b="0" dirty="0">
              <a:effectLst/>
            </a:endParaRPr>
          </a:p>
        </p:txBody>
      </p:sp>
    </p:spTree>
    <p:extLst>
      <p:ext uri="{BB962C8B-B14F-4D97-AF65-F5344CB8AC3E}">
        <p14:creationId xmlns:p14="http://schemas.microsoft.com/office/powerpoint/2010/main" val="16036000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3657600"/>
          </a:xfrm>
        </p:spPr>
        <p:txBody>
          <a:bodyPr>
            <a:noAutofit/>
          </a:bodyPr>
          <a:lstStyle/>
          <a:p>
            <a:pPr fontAlgn="base"/>
            <a:r>
              <a:rPr lang="en-US" sz="2000" dirty="0">
                <a:effectLst/>
              </a:rPr>
              <a:t>Composite structure diagram</a:t>
            </a:r>
            <a:r>
              <a:rPr lang="en-US" sz="2000" b="0" dirty="0">
                <a:effectLst/>
              </a:rPr>
              <a:t>. </a:t>
            </a:r>
            <a:r>
              <a:rPr lang="en-US" sz="2000" dirty="0" err="1">
                <a:solidFill>
                  <a:schemeClr val="tx1"/>
                </a:solidFill>
                <a:effectLst/>
              </a:rPr>
              <a:t>M</a:t>
            </a:r>
            <a:r>
              <a:rPr lang="en-US" sz="2000" dirty="0" err="1" smtClean="0">
                <a:solidFill>
                  <a:schemeClr val="tx1"/>
                </a:solidFill>
                <a:effectLst/>
              </a:rPr>
              <a:t>enjelaskan</a:t>
            </a:r>
            <a:r>
              <a:rPr lang="en-US" sz="2000" dirty="0" smtClean="0">
                <a:solidFill>
                  <a:schemeClr val="tx1"/>
                </a:solidFill>
                <a:effectLst/>
              </a:rPr>
              <a:t> </a:t>
            </a:r>
            <a:r>
              <a:rPr lang="en-US" sz="2000" dirty="0" err="1">
                <a:solidFill>
                  <a:schemeClr val="tx1"/>
                </a:solidFill>
                <a:effectLst/>
              </a:rPr>
              <a:t>struktur</a:t>
            </a:r>
            <a:r>
              <a:rPr lang="en-US" sz="2000" dirty="0">
                <a:solidFill>
                  <a:schemeClr val="tx1"/>
                </a:solidFill>
                <a:effectLst/>
              </a:rPr>
              <a:t> internal </a:t>
            </a:r>
            <a:r>
              <a:rPr lang="en-US" sz="2000" dirty="0" err="1">
                <a:solidFill>
                  <a:schemeClr val="tx1"/>
                </a:solidFill>
                <a:effectLst/>
              </a:rPr>
              <a:t>dari</a:t>
            </a:r>
            <a:r>
              <a:rPr lang="en-US" sz="2000" dirty="0">
                <a:solidFill>
                  <a:schemeClr val="tx1"/>
                </a:solidFill>
                <a:effectLst/>
              </a:rPr>
              <a:t> (</a:t>
            </a:r>
            <a:r>
              <a:rPr lang="en-US" sz="2000" i="1" dirty="0">
                <a:solidFill>
                  <a:schemeClr val="tx1"/>
                </a:solidFill>
                <a:effectLst/>
              </a:rPr>
              <a:t>component, class,</a:t>
            </a:r>
            <a:r>
              <a:rPr lang="en-US" sz="2000" dirty="0">
                <a:solidFill>
                  <a:schemeClr val="tx1"/>
                </a:solidFill>
                <a:effectLst/>
              </a:rPr>
              <a:t> </a:t>
            </a:r>
            <a:r>
              <a:rPr lang="en-US" sz="2000" dirty="0" err="1">
                <a:solidFill>
                  <a:schemeClr val="tx1"/>
                </a:solidFill>
                <a:effectLst/>
              </a:rPr>
              <a:t>dan</a:t>
            </a:r>
            <a:r>
              <a:rPr lang="en-US" sz="2000" dirty="0">
                <a:solidFill>
                  <a:schemeClr val="tx1"/>
                </a:solidFill>
                <a:effectLst/>
              </a:rPr>
              <a:t> </a:t>
            </a:r>
            <a:r>
              <a:rPr lang="en-US" sz="2000" i="1" dirty="0">
                <a:solidFill>
                  <a:schemeClr val="tx1"/>
                </a:solidFill>
                <a:effectLst/>
              </a:rPr>
              <a:t>use case</a:t>
            </a:r>
            <a:r>
              <a:rPr lang="en-US" sz="2000" dirty="0">
                <a:solidFill>
                  <a:schemeClr val="tx1"/>
                </a:solidFill>
                <a:effectLst/>
              </a:rPr>
              <a:t>), </a:t>
            </a:r>
            <a:r>
              <a:rPr lang="en-US" sz="2000" dirty="0" err="1">
                <a:solidFill>
                  <a:schemeClr val="tx1"/>
                </a:solidFill>
                <a:effectLst/>
              </a:rPr>
              <a:t>termasuk</a:t>
            </a:r>
            <a:r>
              <a:rPr lang="en-US" sz="2000" dirty="0">
                <a:solidFill>
                  <a:schemeClr val="tx1"/>
                </a:solidFill>
                <a:effectLst/>
              </a:rPr>
              <a:t> </a:t>
            </a:r>
            <a:r>
              <a:rPr lang="en-US" sz="2000" dirty="0" err="1">
                <a:solidFill>
                  <a:schemeClr val="tx1"/>
                </a:solidFill>
                <a:effectLst/>
              </a:rPr>
              <a:t>hubungan</a:t>
            </a:r>
            <a:r>
              <a:rPr lang="en-US" sz="2000" dirty="0">
                <a:solidFill>
                  <a:schemeClr val="tx1"/>
                </a:solidFill>
                <a:effectLst/>
              </a:rPr>
              <a:t> </a:t>
            </a:r>
            <a:r>
              <a:rPr lang="en-US" sz="2000" dirty="0" err="1">
                <a:solidFill>
                  <a:schemeClr val="tx1"/>
                </a:solidFill>
                <a:effectLst/>
              </a:rPr>
              <a:t>pengklasifikasian</a:t>
            </a:r>
            <a:r>
              <a:rPr lang="en-US" sz="2000" dirty="0">
                <a:solidFill>
                  <a:schemeClr val="tx1"/>
                </a:solidFill>
                <a:effectLst/>
              </a:rPr>
              <a:t> </a:t>
            </a:r>
            <a:r>
              <a:rPr lang="en-US" sz="2000" dirty="0" err="1">
                <a:solidFill>
                  <a:schemeClr val="tx1"/>
                </a:solidFill>
                <a:effectLst/>
              </a:rPr>
              <a:t>ke</a:t>
            </a:r>
            <a:r>
              <a:rPr lang="en-US" sz="2000" dirty="0">
                <a:solidFill>
                  <a:schemeClr val="tx1"/>
                </a:solidFill>
                <a:effectLst/>
              </a:rPr>
              <a:t> </a:t>
            </a:r>
            <a:r>
              <a:rPr lang="en-US" sz="2000" dirty="0" err="1">
                <a:solidFill>
                  <a:schemeClr val="tx1"/>
                </a:solidFill>
                <a:effectLst/>
              </a:rPr>
              <a:t>bagian</a:t>
            </a:r>
            <a:r>
              <a:rPr lang="en-US" sz="2000" dirty="0">
                <a:solidFill>
                  <a:schemeClr val="tx1"/>
                </a:solidFill>
                <a:effectLst/>
              </a:rPr>
              <a:t> lain </a:t>
            </a:r>
            <a:r>
              <a:rPr lang="en-US" sz="2000" dirty="0" err="1">
                <a:solidFill>
                  <a:schemeClr val="tx1"/>
                </a:solidFill>
                <a:effectLst/>
              </a:rPr>
              <a:t>dari</a:t>
            </a:r>
            <a:r>
              <a:rPr lang="en-US" sz="2000" dirty="0">
                <a:solidFill>
                  <a:schemeClr val="tx1"/>
                </a:solidFill>
                <a:effectLst/>
              </a:rPr>
              <a:t> </a:t>
            </a:r>
            <a:r>
              <a:rPr lang="en-US" sz="2000" dirty="0" err="1">
                <a:solidFill>
                  <a:schemeClr val="tx1"/>
                </a:solidFill>
                <a:effectLst/>
              </a:rPr>
              <a:t>sebuah</a:t>
            </a:r>
            <a:r>
              <a:rPr lang="en-US" sz="2000" dirty="0">
                <a:solidFill>
                  <a:schemeClr val="tx1"/>
                </a:solidFill>
                <a:effectLst/>
              </a:rPr>
              <a:t> program</a:t>
            </a:r>
            <a:r>
              <a:rPr lang="en-US" sz="2000" dirty="0" smtClean="0">
                <a:solidFill>
                  <a:schemeClr val="tx1"/>
                </a:solidFill>
                <a:effectLst/>
              </a:rPr>
              <a:t>.</a:t>
            </a:r>
            <a:endParaRPr lang="en-US" sz="2000" dirty="0">
              <a:solidFill>
                <a:schemeClr val="tx1"/>
              </a:solidFill>
              <a:effectLst/>
            </a:endParaRPr>
          </a:p>
          <a:p>
            <a:pPr fontAlgn="base"/>
            <a:r>
              <a:rPr lang="en-US" sz="2000" dirty="0">
                <a:effectLst/>
              </a:rPr>
              <a:t>Interaction Overview diagram</a:t>
            </a:r>
            <a:r>
              <a:rPr lang="en-US" sz="2000" b="0" dirty="0">
                <a:effectLst/>
              </a:rPr>
              <a:t>. </a:t>
            </a:r>
            <a:r>
              <a:rPr lang="en-US" sz="2000" dirty="0" err="1">
                <a:solidFill>
                  <a:schemeClr val="tx1"/>
                </a:solidFill>
                <a:effectLst/>
              </a:rPr>
              <a:t>M</a:t>
            </a:r>
            <a:r>
              <a:rPr lang="en-US" sz="2000" dirty="0" err="1" smtClean="0">
                <a:solidFill>
                  <a:schemeClr val="tx1"/>
                </a:solidFill>
                <a:effectLst/>
              </a:rPr>
              <a:t>envisualisasikan</a:t>
            </a:r>
            <a:r>
              <a:rPr lang="en-US" sz="2000" dirty="0" smtClean="0">
                <a:solidFill>
                  <a:schemeClr val="tx1"/>
                </a:solidFill>
                <a:effectLst/>
              </a:rPr>
              <a:t> </a:t>
            </a:r>
            <a:r>
              <a:rPr lang="en-US" sz="2000" dirty="0" err="1">
                <a:solidFill>
                  <a:schemeClr val="tx1"/>
                </a:solidFill>
                <a:effectLst/>
              </a:rPr>
              <a:t>hubungan</a:t>
            </a:r>
            <a:r>
              <a:rPr lang="en-US" sz="2000" dirty="0">
                <a:solidFill>
                  <a:schemeClr val="tx1"/>
                </a:solidFill>
                <a:effectLst/>
              </a:rPr>
              <a:t> </a:t>
            </a:r>
            <a:r>
              <a:rPr lang="en-US" sz="2000" dirty="0" err="1">
                <a:solidFill>
                  <a:schemeClr val="tx1"/>
                </a:solidFill>
                <a:effectLst/>
              </a:rPr>
              <a:t>dan</a:t>
            </a:r>
            <a:r>
              <a:rPr lang="en-US" sz="2000" dirty="0">
                <a:solidFill>
                  <a:schemeClr val="tx1"/>
                </a:solidFill>
                <a:effectLst/>
              </a:rPr>
              <a:t> </a:t>
            </a:r>
            <a:r>
              <a:rPr lang="en-US" sz="2000" dirty="0" err="1">
                <a:solidFill>
                  <a:schemeClr val="tx1"/>
                </a:solidFill>
                <a:effectLst/>
              </a:rPr>
              <a:t>kerjasama</a:t>
            </a:r>
            <a:r>
              <a:rPr lang="en-US" sz="2000" dirty="0">
                <a:solidFill>
                  <a:schemeClr val="tx1"/>
                </a:solidFill>
                <a:effectLst/>
              </a:rPr>
              <a:t> </a:t>
            </a:r>
            <a:r>
              <a:rPr lang="en-US" sz="2000" dirty="0" err="1">
                <a:solidFill>
                  <a:schemeClr val="tx1"/>
                </a:solidFill>
                <a:effectLst/>
              </a:rPr>
              <a:t>antara</a:t>
            </a:r>
            <a:r>
              <a:rPr lang="en-US" sz="2000" dirty="0">
                <a:solidFill>
                  <a:schemeClr val="tx1"/>
                </a:solidFill>
                <a:effectLst/>
              </a:rPr>
              <a:t> activity diagram </a:t>
            </a:r>
            <a:r>
              <a:rPr lang="en-US" sz="2000" dirty="0" err="1">
                <a:solidFill>
                  <a:schemeClr val="tx1"/>
                </a:solidFill>
                <a:effectLst/>
              </a:rPr>
              <a:t>dengan</a:t>
            </a:r>
            <a:r>
              <a:rPr lang="en-US" sz="2000" dirty="0">
                <a:solidFill>
                  <a:schemeClr val="tx1"/>
                </a:solidFill>
                <a:effectLst/>
              </a:rPr>
              <a:t> sequence </a:t>
            </a:r>
            <a:r>
              <a:rPr lang="en-US" sz="2000" dirty="0" smtClean="0">
                <a:solidFill>
                  <a:schemeClr val="tx1"/>
                </a:solidFill>
                <a:effectLst/>
              </a:rPr>
              <a:t>diagram</a:t>
            </a:r>
            <a:r>
              <a:rPr lang="en-US" sz="2000" b="0" dirty="0">
                <a:effectLst/>
              </a:rPr>
              <a:t>.</a:t>
            </a:r>
            <a:endParaRPr lang="en-US" sz="2000" b="0" dirty="0">
              <a:effectLst/>
            </a:endParaRPr>
          </a:p>
          <a:p>
            <a:pPr fontAlgn="base"/>
            <a:r>
              <a:rPr lang="en-US" sz="2000" dirty="0">
                <a:effectLst/>
              </a:rPr>
              <a:t>Package diagram</a:t>
            </a:r>
            <a:r>
              <a:rPr lang="en-US" sz="2000" b="0" dirty="0">
                <a:effectLst/>
              </a:rPr>
              <a:t>. </a:t>
            </a:r>
            <a:r>
              <a:rPr lang="en-US" sz="2000" dirty="0" err="1">
                <a:solidFill>
                  <a:schemeClr val="tx1"/>
                </a:solidFill>
                <a:effectLst/>
              </a:rPr>
              <a:t>M</a:t>
            </a:r>
            <a:r>
              <a:rPr lang="en-US" sz="2000" dirty="0" err="1" smtClean="0">
                <a:solidFill>
                  <a:schemeClr val="tx1"/>
                </a:solidFill>
                <a:effectLst/>
              </a:rPr>
              <a:t>engumpulkan</a:t>
            </a:r>
            <a:r>
              <a:rPr lang="en-US" sz="2000" dirty="0" smtClean="0">
                <a:solidFill>
                  <a:schemeClr val="tx1"/>
                </a:solidFill>
                <a:effectLst/>
              </a:rPr>
              <a:t> </a:t>
            </a:r>
            <a:r>
              <a:rPr lang="en-US" sz="2000" dirty="0" err="1">
                <a:solidFill>
                  <a:schemeClr val="tx1"/>
                </a:solidFill>
                <a:effectLst/>
              </a:rPr>
              <a:t>kelas</a:t>
            </a:r>
            <a:r>
              <a:rPr lang="en-US" sz="2000" dirty="0">
                <a:solidFill>
                  <a:schemeClr val="tx1"/>
                </a:solidFill>
                <a:effectLst/>
              </a:rPr>
              <a:t> </a:t>
            </a:r>
            <a:r>
              <a:rPr lang="en-US" sz="2000" dirty="0" err="1">
                <a:solidFill>
                  <a:schemeClr val="tx1"/>
                </a:solidFill>
                <a:effectLst/>
              </a:rPr>
              <a:t>dan</a:t>
            </a:r>
            <a:r>
              <a:rPr lang="en-US" sz="2000" dirty="0">
                <a:solidFill>
                  <a:schemeClr val="tx1"/>
                </a:solidFill>
                <a:effectLst/>
              </a:rPr>
              <a:t> </a:t>
            </a:r>
            <a:r>
              <a:rPr lang="en-US" sz="2000" dirty="0" err="1">
                <a:solidFill>
                  <a:schemeClr val="tx1"/>
                </a:solidFill>
                <a:effectLst/>
              </a:rPr>
              <a:t>juga</a:t>
            </a:r>
            <a:r>
              <a:rPr lang="en-US" sz="2000" dirty="0">
                <a:solidFill>
                  <a:schemeClr val="tx1"/>
                </a:solidFill>
                <a:effectLst/>
              </a:rPr>
              <a:t> </a:t>
            </a:r>
            <a:r>
              <a:rPr lang="en-US" sz="2000" dirty="0" err="1">
                <a:solidFill>
                  <a:schemeClr val="tx1"/>
                </a:solidFill>
                <a:effectLst/>
              </a:rPr>
              <a:t>menunjukan</a:t>
            </a:r>
            <a:r>
              <a:rPr lang="en-US" sz="2000" dirty="0">
                <a:solidFill>
                  <a:schemeClr val="tx1"/>
                </a:solidFill>
                <a:effectLst/>
              </a:rPr>
              <a:t> </a:t>
            </a:r>
            <a:r>
              <a:rPr lang="en-US" sz="2000" dirty="0" err="1">
                <a:solidFill>
                  <a:schemeClr val="tx1"/>
                </a:solidFill>
                <a:effectLst/>
              </a:rPr>
              <a:t>bagaimana</a:t>
            </a:r>
            <a:r>
              <a:rPr lang="en-US" sz="2000" dirty="0">
                <a:solidFill>
                  <a:schemeClr val="tx1"/>
                </a:solidFill>
                <a:effectLst/>
              </a:rPr>
              <a:t> </a:t>
            </a:r>
            <a:r>
              <a:rPr lang="en-US" sz="2000" dirty="0" err="1">
                <a:solidFill>
                  <a:schemeClr val="tx1"/>
                </a:solidFill>
                <a:effectLst/>
              </a:rPr>
              <a:t>elemen</a:t>
            </a:r>
            <a:r>
              <a:rPr lang="en-US" sz="2000" dirty="0">
                <a:solidFill>
                  <a:schemeClr val="tx1"/>
                </a:solidFill>
                <a:effectLst/>
              </a:rPr>
              <a:t> model </a:t>
            </a:r>
            <a:r>
              <a:rPr lang="en-US" sz="2000" dirty="0" err="1">
                <a:solidFill>
                  <a:schemeClr val="tx1"/>
                </a:solidFill>
                <a:effectLst/>
              </a:rPr>
              <a:t>akan</a:t>
            </a:r>
            <a:r>
              <a:rPr lang="en-US" sz="2000" dirty="0">
                <a:solidFill>
                  <a:schemeClr val="tx1"/>
                </a:solidFill>
                <a:effectLst/>
              </a:rPr>
              <a:t> </a:t>
            </a:r>
            <a:r>
              <a:rPr lang="en-US" sz="2000" dirty="0" err="1">
                <a:solidFill>
                  <a:schemeClr val="tx1"/>
                </a:solidFill>
                <a:effectLst/>
              </a:rPr>
              <a:t>disusun</a:t>
            </a:r>
            <a:r>
              <a:rPr lang="en-US" sz="2000" dirty="0">
                <a:solidFill>
                  <a:schemeClr val="tx1"/>
                </a:solidFill>
                <a:effectLst/>
              </a:rPr>
              <a:t> </a:t>
            </a:r>
            <a:r>
              <a:rPr lang="en-US" sz="2000" dirty="0" err="1">
                <a:solidFill>
                  <a:schemeClr val="tx1"/>
                </a:solidFill>
                <a:effectLst/>
              </a:rPr>
              <a:t>serta</a:t>
            </a:r>
            <a:r>
              <a:rPr lang="en-US" sz="2000" dirty="0">
                <a:solidFill>
                  <a:schemeClr val="tx1"/>
                </a:solidFill>
                <a:effectLst/>
              </a:rPr>
              <a:t> </a:t>
            </a:r>
            <a:r>
              <a:rPr lang="en-US" sz="2000" dirty="0" err="1">
                <a:solidFill>
                  <a:schemeClr val="tx1"/>
                </a:solidFill>
                <a:effectLst/>
              </a:rPr>
              <a:t>menggambarkan</a:t>
            </a:r>
            <a:r>
              <a:rPr lang="en-US" sz="2000" dirty="0">
                <a:solidFill>
                  <a:schemeClr val="tx1"/>
                </a:solidFill>
                <a:effectLst/>
              </a:rPr>
              <a:t> </a:t>
            </a:r>
            <a:r>
              <a:rPr lang="en-US" sz="2000" dirty="0" err="1">
                <a:solidFill>
                  <a:schemeClr val="tx1"/>
                </a:solidFill>
                <a:effectLst/>
              </a:rPr>
              <a:t>ketergantungan</a:t>
            </a:r>
            <a:r>
              <a:rPr lang="en-US" sz="2000" dirty="0">
                <a:solidFill>
                  <a:schemeClr val="tx1"/>
                </a:solidFill>
                <a:effectLst/>
              </a:rPr>
              <a:t> </a:t>
            </a:r>
            <a:r>
              <a:rPr lang="en-US" sz="2000" dirty="0" err="1">
                <a:solidFill>
                  <a:schemeClr val="tx1"/>
                </a:solidFill>
                <a:effectLst/>
              </a:rPr>
              <a:t>antara</a:t>
            </a:r>
            <a:r>
              <a:rPr lang="en-US" sz="2000" dirty="0">
                <a:solidFill>
                  <a:schemeClr val="tx1"/>
                </a:solidFill>
                <a:effectLst/>
              </a:rPr>
              <a:t> </a:t>
            </a:r>
            <a:r>
              <a:rPr lang="en-US" sz="2000" dirty="0" err="1">
                <a:solidFill>
                  <a:schemeClr val="tx1"/>
                </a:solidFill>
                <a:effectLst/>
              </a:rPr>
              <a:t>paket-paket</a:t>
            </a:r>
            <a:r>
              <a:rPr lang="en-US" sz="2000" dirty="0">
                <a:solidFill>
                  <a:schemeClr val="tx1"/>
                </a:solidFill>
                <a:effectLst/>
              </a:rPr>
              <a:t>.</a:t>
            </a:r>
          </a:p>
          <a:p>
            <a:pPr fontAlgn="base"/>
            <a:r>
              <a:rPr lang="en-US" sz="2000" dirty="0">
                <a:effectLst/>
              </a:rPr>
              <a:t>Timing diagram</a:t>
            </a:r>
            <a:r>
              <a:rPr lang="en-US" sz="2000" b="0" dirty="0">
                <a:effectLst/>
              </a:rPr>
              <a:t>. </a:t>
            </a:r>
            <a:r>
              <a:rPr lang="en-US" sz="2000" dirty="0" err="1" smtClean="0">
                <a:solidFill>
                  <a:schemeClr val="tx1"/>
                </a:solidFill>
                <a:effectLst/>
              </a:rPr>
              <a:t>Bentuk</a:t>
            </a:r>
            <a:r>
              <a:rPr lang="en-US" sz="2000" dirty="0" smtClean="0">
                <a:solidFill>
                  <a:schemeClr val="tx1"/>
                </a:solidFill>
                <a:effectLst/>
              </a:rPr>
              <a:t> </a:t>
            </a:r>
            <a:r>
              <a:rPr lang="en-US" sz="2000" dirty="0">
                <a:solidFill>
                  <a:schemeClr val="tx1"/>
                </a:solidFill>
                <a:effectLst/>
              </a:rPr>
              <a:t>lain </a:t>
            </a:r>
            <a:r>
              <a:rPr lang="en-US" sz="2000" dirty="0" err="1">
                <a:solidFill>
                  <a:schemeClr val="tx1"/>
                </a:solidFill>
                <a:effectLst/>
              </a:rPr>
              <a:t>dari</a:t>
            </a:r>
            <a:r>
              <a:rPr lang="en-US" sz="2000" dirty="0">
                <a:solidFill>
                  <a:schemeClr val="tx1"/>
                </a:solidFill>
                <a:effectLst/>
              </a:rPr>
              <a:t> </a:t>
            </a:r>
            <a:r>
              <a:rPr lang="en-US" sz="2000" dirty="0" err="1">
                <a:solidFill>
                  <a:schemeClr val="tx1"/>
                </a:solidFill>
                <a:effectLst/>
              </a:rPr>
              <a:t>interaksi</a:t>
            </a:r>
            <a:r>
              <a:rPr lang="en-US" sz="2000" dirty="0">
                <a:solidFill>
                  <a:schemeClr val="tx1"/>
                </a:solidFill>
                <a:effectLst/>
              </a:rPr>
              <a:t> diagram, </a:t>
            </a:r>
            <a:r>
              <a:rPr lang="en-US" sz="2000" dirty="0" err="1">
                <a:solidFill>
                  <a:schemeClr val="tx1"/>
                </a:solidFill>
                <a:effectLst/>
              </a:rPr>
              <a:t>dimana</a:t>
            </a:r>
            <a:r>
              <a:rPr lang="en-US" sz="2000" dirty="0">
                <a:solidFill>
                  <a:schemeClr val="tx1"/>
                </a:solidFill>
                <a:effectLst/>
              </a:rPr>
              <a:t> </a:t>
            </a:r>
            <a:r>
              <a:rPr lang="en-US" sz="2000" dirty="0" err="1">
                <a:solidFill>
                  <a:schemeClr val="tx1"/>
                </a:solidFill>
                <a:effectLst/>
              </a:rPr>
              <a:t>fokus</a:t>
            </a:r>
            <a:r>
              <a:rPr lang="en-US" sz="2000" dirty="0">
                <a:solidFill>
                  <a:schemeClr val="tx1"/>
                </a:solidFill>
                <a:effectLst/>
              </a:rPr>
              <a:t> yang paling </a:t>
            </a:r>
            <a:r>
              <a:rPr lang="en-US" sz="2000" dirty="0" err="1">
                <a:solidFill>
                  <a:schemeClr val="tx1"/>
                </a:solidFill>
                <a:effectLst/>
              </a:rPr>
              <a:t>utamanya</a:t>
            </a:r>
            <a:r>
              <a:rPr lang="en-US" sz="2000" dirty="0">
                <a:solidFill>
                  <a:schemeClr val="tx1"/>
                </a:solidFill>
                <a:effectLst/>
              </a:rPr>
              <a:t> </a:t>
            </a:r>
            <a:r>
              <a:rPr lang="en-US" sz="2000" dirty="0" err="1">
                <a:solidFill>
                  <a:schemeClr val="tx1"/>
                </a:solidFill>
                <a:effectLst/>
              </a:rPr>
              <a:t>kepada</a:t>
            </a:r>
            <a:r>
              <a:rPr lang="en-US" sz="2000" dirty="0">
                <a:solidFill>
                  <a:schemeClr val="tx1"/>
                </a:solidFill>
                <a:effectLst/>
              </a:rPr>
              <a:t> </a:t>
            </a:r>
            <a:r>
              <a:rPr lang="en-US" sz="2000" dirty="0" err="1">
                <a:solidFill>
                  <a:schemeClr val="tx1"/>
                </a:solidFill>
                <a:effectLst/>
              </a:rPr>
              <a:t>waktu</a:t>
            </a:r>
            <a:r>
              <a:rPr lang="en-US" sz="2000" dirty="0">
                <a:solidFill>
                  <a:schemeClr val="tx1"/>
                </a:solidFill>
                <a:effectLst/>
              </a:rPr>
              <a:t>.</a:t>
            </a: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
        <p:nvSpPr>
          <p:cNvPr id="5" name="Title 1"/>
          <p:cNvSpPr txBox="1">
            <a:spLocks/>
          </p:cNvSpPr>
          <p:nvPr/>
        </p:nvSpPr>
        <p:spPr>
          <a:xfrm>
            <a:off x="0" y="282575"/>
            <a:ext cx="91440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ea typeface="+mj-ea"/>
                <a:cs typeface="+mj-cs"/>
              </a:defRPr>
            </a:lvl1pPr>
          </a:lstStyle>
          <a:p>
            <a:pPr algn="ctr" fontAlgn="base"/>
            <a:r>
              <a:rPr lang="en-US" b="0" dirty="0" err="1" smtClean="0">
                <a:effectLst/>
              </a:rPr>
              <a:t>Jenis-Jenis</a:t>
            </a:r>
            <a:r>
              <a:rPr lang="en-US" b="0" dirty="0" smtClean="0">
                <a:effectLst/>
              </a:rPr>
              <a:t> UML</a:t>
            </a:r>
            <a:endParaRPr lang="id-ID" b="0" dirty="0">
              <a:effectLst/>
            </a:endParaRPr>
          </a:p>
        </p:txBody>
      </p:sp>
    </p:spTree>
    <p:extLst>
      <p:ext uri="{BB962C8B-B14F-4D97-AF65-F5344CB8AC3E}">
        <p14:creationId xmlns:p14="http://schemas.microsoft.com/office/powerpoint/2010/main" val="302881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Topik</a:t>
            </a:r>
            <a:r>
              <a:rPr lang="en-US" dirty="0" smtClean="0"/>
              <a:t> </a:t>
            </a:r>
            <a:r>
              <a:rPr lang="en-US" dirty="0" err="1" smtClean="0"/>
              <a:t>bahasan</a:t>
            </a:r>
            <a:endParaRPr lang="en-US" dirty="0"/>
          </a:p>
        </p:txBody>
      </p:sp>
      <p:sp>
        <p:nvSpPr>
          <p:cNvPr id="3" name="Content Placeholder 2"/>
          <p:cNvSpPr>
            <a:spLocks noGrp="1"/>
          </p:cNvSpPr>
          <p:nvPr>
            <p:ph idx="1"/>
          </p:nvPr>
        </p:nvSpPr>
        <p:spPr>
          <a:xfrm>
            <a:off x="457200" y="1676400"/>
            <a:ext cx="8229600" cy="3992563"/>
          </a:xfrm>
        </p:spPr>
        <p:txBody>
          <a:bodyPr>
            <a:normAutofit/>
          </a:bodyPr>
          <a:lstStyle/>
          <a:p>
            <a:pPr lvl="0"/>
            <a:r>
              <a:rPr lang="id-ID" dirty="0">
                <a:effectLst/>
              </a:rPr>
              <a:t>Definisi</a:t>
            </a:r>
          </a:p>
          <a:p>
            <a:pPr lvl="0"/>
            <a:r>
              <a:rPr lang="id-ID" dirty="0">
                <a:effectLst/>
              </a:rPr>
              <a:t>Tujuan dan fungsi</a:t>
            </a:r>
          </a:p>
          <a:p>
            <a:pPr lvl="0"/>
            <a:r>
              <a:rPr lang="id-ID" dirty="0">
                <a:effectLst/>
              </a:rPr>
              <a:t>Jenis-jenis </a:t>
            </a:r>
            <a:r>
              <a:rPr lang="id-ID" dirty="0" smtClean="0">
                <a:effectLst/>
              </a:rPr>
              <a:t>UML</a:t>
            </a:r>
            <a:endParaRPr lang="id-ID" dirty="0">
              <a:effectLst/>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187700"/>
            <a:ext cx="7772400" cy="1362075"/>
          </a:xfrm>
        </p:spPr>
        <p:txBody>
          <a:bodyPr/>
          <a:lstStyle/>
          <a:p>
            <a:r>
              <a:rPr lang="en-US" smtClean="0">
                <a:solidFill>
                  <a:schemeClr val="tx1"/>
                </a:solidFill>
              </a:rPr>
              <a:t>Diskusi &amp; penutup</a:t>
            </a:r>
            <a:endParaRPr lang="en-US">
              <a:solidFill>
                <a:schemeClr val="tx1"/>
              </a:solidFill>
            </a:endParaRPr>
          </a:p>
        </p:txBody>
      </p:sp>
      <p:pic>
        <p:nvPicPr>
          <p:cNvPr id="6" name="Picture 5" descr="CONDUCT2.gif"/>
          <p:cNvPicPr>
            <a:picLocks noChangeAspect="1"/>
          </p:cNvPicPr>
          <p:nvPr/>
        </p:nvPicPr>
        <p:blipFill>
          <a:blip r:embed="rId2"/>
          <a:stretch>
            <a:fillRect/>
          </a:stretch>
        </p:blipFill>
        <p:spPr>
          <a:xfrm>
            <a:off x="762000" y="1600200"/>
            <a:ext cx="2424112" cy="3305607"/>
          </a:xfrm>
          <a:prstGeom prst="rect">
            <a:avLst/>
          </a:prstGeom>
        </p:spPr>
      </p:pic>
      <p:sp>
        <p:nvSpPr>
          <p:cNvPr id="5"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2819400"/>
            <a:ext cx="7772400" cy="1362075"/>
          </a:xfrm>
        </p:spPr>
        <p:txBody>
          <a:bodyPr/>
          <a:lstStyle/>
          <a:p>
            <a:pPr algn="ctr"/>
            <a:r>
              <a:rPr lang="id-ID" dirty="0" smtClean="0">
                <a:solidFill>
                  <a:schemeClr val="tx1"/>
                </a:solidFill>
              </a:rPr>
              <a:t>UML</a:t>
            </a:r>
            <a:endParaRPr lang="en-US" dirty="0">
              <a:solidFill>
                <a:schemeClr val="tx1"/>
              </a:solidFill>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Tree>
    <p:extLst>
      <p:ext uri="{BB962C8B-B14F-4D97-AF65-F5344CB8AC3E}">
        <p14:creationId xmlns:p14="http://schemas.microsoft.com/office/powerpoint/2010/main" val="1793833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3916363"/>
          </a:xfrm>
        </p:spPr>
        <p:txBody>
          <a:bodyPr>
            <a:normAutofit fontScale="70000" lnSpcReduction="20000"/>
          </a:bodyPr>
          <a:lstStyle/>
          <a:p>
            <a:pPr>
              <a:buNone/>
            </a:pPr>
            <a:r>
              <a:rPr lang="id-ID" dirty="0"/>
              <a:t>Perancangan berorientasi objek adalah strategi perancangan di mana perancang sistem memikirkan ‘benda’ dan bukan operasi atau fungsi. Sistem yang berjalan terdiri dari objek-objek yang berinteraksi yang mempertahankan status lokal mereka sendiri dan menyediakan operasi bagi informasi status tersebut. </a:t>
            </a:r>
            <a:endParaRPr lang="id-ID" dirty="0" smtClean="0"/>
          </a:p>
          <a:p>
            <a:pPr>
              <a:buNone/>
            </a:pPr>
            <a:endParaRPr lang="id-ID" dirty="0"/>
          </a:p>
          <a:p>
            <a:pPr>
              <a:buNone/>
            </a:pPr>
            <a:r>
              <a:rPr lang="id-ID" dirty="0" smtClean="0"/>
              <a:t>Proses </a:t>
            </a:r>
            <a:r>
              <a:rPr lang="id-ID" dirty="0"/>
              <a:t>perancangan berorientasi objek melibatkan perancangan kelas objek dan hubungan antara kelas-kelas ini. Ketika desain telah direalisasikan sebagai program yang berjalan, objek yang dibutuhkan dibuat secara dinamis dengan memakai definisi kelas</a:t>
            </a:r>
            <a:endParaRPr lang="en-US" dirty="0">
              <a:solidFill>
                <a:schemeClr val="tx1"/>
              </a:solidFill>
              <a:effectLst/>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
        <p:nvSpPr>
          <p:cNvPr id="5" name="Title 1"/>
          <p:cNvSpPr txBox="1">
            <a:spLocks/>
          </p:cNvSpPr>
          <p:nvPr/>
        </p:nvSpPr>
        <p:spPr>
          <a:xfrm>
            <a:off x="0" y="282575"/>
            <a:ext cx="91440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ea typeface="+mj-ea"/>
                <a:cs typeface="+mj-cs"/>
              </a:defRPr>
            </a:lvl1pPr>
          </a:lstStyle>
          <a:p>
            <a:pPr algn="ctr"/>
            <a:r>
              <a:rPr lang="id-ID" dirty="0" smtClean="0">
                <a:solidFill>
                  <a:schemeClr val="tx1"/>
                </a:solidFill>
                <a:effectLst/>
              </a:rPr>
              <a:t>Pendekatan Berorientasi Objek</a:t>
            </a:r>
            <a:endParaRPr lang="en-US" dirty="0">
              <a:solidFill>
                <a:schemeClr val="tx1"/>
              </a:solidFill>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3916363"/>
          </a:xfrm>
        </p:spPr>
        <p:txBody>
          <a:bodyPr>
            <a:normAutofit fontScale="70000" lnSpcReduction="20000"/>
          </a:bodyPr>
          <a:lstStyle/>
          <a:p>
            <a:pPr>
              <a:buNone/>
            </a:pPr>
            <a:r>
              <a:rPr lang="id-ID" dirty="0"/>
              <a:t>Perancangan berorientasi objek merupakan bagian dari pengembangan berorientasi objek di mana strategi berorientasi objek digunakan sepanjang proses pengembangan: • Analisis berorientasi objek yang berhubungan dengan pengembangan model berorientasi objek dari domain aplikasi. • Pengembangan model berorientasi objek dari sistem perangkat lunak untuk implementasi persyaratan yang teridentifikasi. </a:t>
            </a:r>
            <a:endParaRPr lang="id-ID" dirty="0" smtClean="0"/>
          </a:p>
          <a:p>
            <a:pPr>
              <a:buNone/>
            </a:pPr>
            <a:r>
              <a:rPr lang="id-ID" dirty="0" smtClean="0"/>
              <a:t>Objek-objek </a:t>
            </a:r>
            <a:r>
              <a:rPr lang="id-ID" dirty="0"/>
              <a:t>pada desain berorientasi objek harus menambahkan </a:t>
            </a:r>
            <a:r>
              <a:rPr lang="id-ID" dirty="0" smtClean="0"/>
              <a:t>objek-objek </a:t>
            </a:r>
            <a:r>
              <a:rPr lang="id-ID" dirty="0"/>
              <a:t>baru dan mentransformasi objek-objek masalah untuk mengimplementasikan solusi. • Pemrograman berorientasi objek yang berhubungan dengan realisasi desain perangkat lunak dengan bahasa pemrograman berorientasi objek. </a:t>
            </a:r>
            <a:endParaRPr lang="en-US" dirty="0">
              <a:solidFill>
                <a:schemeClr val="tx1"/>
              </a:solidFill>
              <a:effectLst/>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
        <p:nvSpPr>
          <p:cNvPr id="5" name="Title 1"/>
          <p:cNvSpPr txBox="1">
            <a:spLocks/>
          </p:cNvSpPr>
          <p:nvPr/>
        </p:nvSpPr>
        <p:spPr>
          <a:xfrm>
            <a:off x="0" y="282575"/>
            <a:ext cx="91440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ea typeface="+mj-ea"/>
                <a:cs typeface="+mj-cs"/>
              </a:defRPr>
            </a:lvl1pPr>
          </a:lstStyle>
          <a:p>
            <a:pPr algn="ctr"/>
            <a:r>
              <a:rPr lang="id-ID" dirty="0" smtClean="0">
                <a:solidFill>
                  <a:schemeClr val="tx1"/>
                </a:solidFill>
                <a:effectLst/>
              </a:rPr>
              <a:t>Pendekatan Berorientasi Objek</a:t>
            </a:r>
            <a:endParaRPr lang="en-US" dirty="0">
              <a:solidFill>
                <a:schemeClr val="tx1"/>
              </a:solidFill>
              <a:effectLst/>
            </a:endParaRPr>
          </a:p>
        </p:txBody>
      </p:sp>
    </p:spTree>
    <p:extLst>
      <p:ext uri="{BB962C8B-B14F-4D97-AF65-F5344CB8AC3E}">
        <p14:creationId xmlns:p14="http://schemas.microsoft.com/office/powerpoint/2010/main" val="1792208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1"/>
            <a:ext cx="8229600" cy="4267200"/>
          </a:xfrm>
        </p:spPr>
        <p:txBody>
          <a:bodyPr>
            <a:normAutofit fontScale="62500" lnSpcReduction="20000"/>
          </a:bodyPr>
          <a:lstStyle/>
          <a:p>
            <a:pPr marL="0" indent="0">
              <a:buNone/>
            </a:pPr>
            <a:r>
              <a:rPr lang="id-ID" dirty="0"/>
              <a:t>Secara umum, objek adalah enkapsulasi informasi dan ini direfleksikan dalam definisi mengenai objek dan kelas objek : </a:t>
            </a:r>
            <a:endParaRPr lang="id-ID" dirty="0" smtClean="0"/>
          </a:p>
          <a:p>
            <a:pPr marL="0" indent="0">
              <a:buNone/>
            </a:pPr>
            <a:endParaRPr lang="id-ID" dirty="0"/>
          </a:p>
          <a:p>
            <a:pPr marL="514350" indent="-514350">
              <a:buFont typeface="+mj-lt"/>
              <a:buAutoNum type="arabicPeriod"/>
            </a:pPr>
            <a:r>
              <a:rPr lang="id-ID" dirty="0" smtClean="0"/>
              <a:t>Objek </a:t>
            </a:r>
            <a:r>
              <a:rPr lang="id-ID" dirty="0"/>
              <a:t>adalah suatu entitas yang memiliki status dan set operasi terdefinisi yang beroperasi pada status tersebut. Status direpresentasikan sebagai satu set atribut objek. Operasi yang berhubugan dengan objek memberikan layanan pada objek lain (klien) yang meminta layanan ini ketika diperlukan komputasi. </a:t>
            </a:r>
            <a:endParaRPr lang="id-ID" dirty="0" smtClean="0"/>
          </a:p>
          <a:p>
            <a:pPr marL="514350" indent="-514350">
              <a:buFont typeface="+mj-lt"/>
              <a:buAutoNum type="arabicPeriod"/>
            </a:pPr>
            <a:r>
              <a:rPr lang="id-ID" dirty="0" smtClean="0"/>
              <a:t>Objek </a:t>
            </a:r>
            <a:r>
              <a:rPr lang="id-ID" dirty="0"/>
              <a:t>dibuat menurut definisi kelas objek. Definisi kelas objek berfungsi sebagai template untuk membuat objek. Definisi ini melibatkan deklarasi semua atribut dan operasi yang harus dihubungkan dengan objek dari kelas tersebut. </a:t>
            </a:r>
            <a:endParaRPr lang="en-US" dirty="0">
              <a:solidFill>
                <a:schemeClr val="tx1"/>
              </a:solidFill>
              <a:effectLst/>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
        <p:nvSpPr>
          <p:cNvPr id="5" name="Title 1"/>
          <p:cNvSpPr txBox="1">
            <a:spLocks/>
          </p:cNvSpPr>
          <p:nvPr/>
        </p:nvSpPr>
        <p:spPr>
          <a:xfrm>
            <a:off x="0" y="282575"/>
            <a:ext cx="91440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ea typeface="+mj-ea"/>
                <a:cs typeface="+mj-cs"/>
              </a:defRPr>
            </a:lvl1pPr>
          </a:lstStyle>
          <a:p>
            <a:pPr algn="ctr" fontAlgn="base"/>
            <a:r>
              <a:rPr lang="id-ID" b="0" dirty="0" smtClean="0">
                <a:effectLst/>
              </a:rPr>
              <a:t>Objek dan Kelas Objek</a:t>
            </a:r>
            <a:endParaRPr lang="id-ID" b="0" dirty="0">
              <a:effectLst/>
            </a:endParaRPr>
          </a:p>
        </p:txBody>
      </p:sp>
    </p:spTree>
    <p:extLst>
      <p:ext uri="{BB962C8B-B14F-4D97-AF65-F5344CB8AC3E}">
        <p14:creationId xmlns:p14="http://schemas.microsoft.com/office/powerpoint/2010/main" val="3064135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1"/>
            <a:ext cx="8229600" cy="4267200"/>
          </a:xfrm>
        </p:spPr>
        <p:txBody>
          <a:bodyPr>
            <a:normAutofit fontScale="77500" lnSpcReduction="20000"/>
          </a:bodyPr>
          <a:lstStyle/>
          <a:p>
            <a:pPr marL="0" indent="0">
              <a:buNone/>
            </a:pPr>
            <a:r>
              <a:rPr lang="id-ID" dirty="0"/>
              <a:t>Objek berkomunikasi dengan meminta layanan (memanggil metode) dari objek lain dan, jika perlu, dengan menukar informasi yang dibutuhkan untuk penyediaan layanan. Salinan informasi yang dibutuhkan untuk menjalankan layanan dan hasil eksekusi layanan diberikan sebagai parameter. </a:t>
            </a:r>
            <a:endParaRPr lang="id-ID" dirty="0" smtClean="0"/>
          </a:p>
          <a:p>
            <a:pPr marL="0" indent="0">
              <a:buNone/>
            </a:pPr>
            <a:r>
              <a:rPr lang="id-ID" dirty="0" smtClean="0"/>
              <a:t>Pada </a:t>
            </a:r>
            <a:r>
              <a:rPr lang="id-ID" dirty="0"/>
              <a:t>beberapa sistem terdistribusi, komunikasi objek di implementasi langsung sebagai message text yang dipertukarkan objek. Objek yang menerima melakukan parsing terhadap message, mengidentifikasi layanan dan data yang berhubungan, dan menjalankan layanan yang diminta. </a:t>
            </a:r>
            <a:endParaRPr lang="en-US" dirty="0">
              <a:solidFill>
                <a:schemeClr val="tx1"/>
              </a:solidFill>
              <a:effectLst/>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
        <p:nvSpPr>
          <p:cNvPr id="5" name="Title 1"/>
          <p:cNvSpPr txBox="1">
            <a:spLocks/>
          </p:cNvSpPr>
          <p:nvPr/>
        </p:nvSpPr>
        <p:spPr>
          <a:xfrm>
            <a:off x="0" y="282575"/>
            <a:ext cx="91440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ea typeface="+mj-ea"/>
                <a:cs typeface="+mj-cs"/>
              </a:defRPr>
            </a:lvl1pPr>
          </a:lstStyle>
          <a:p>
            <a:pPr algn="ctr" fontAlgn="base"/>
            <a:r>
              <a:rPr lang="id-ID" b="0" dirty="0" smtClean="0">
                <a:effectLst/>
              </a:rPr>
              <a:t>Objek dan Kelas Objek</a:t>
            </a:r>
            <a:endParaRPr lang="id-ID" b="0" dirty="0">
              <a:effectLst/>
            </a:endParaRPr>
          </a:p>
        </p:txBody>
      </p:sp>
    </p:spTree>
    <p:extLst>
      <p:ext uri="{BB962C8B-B14F-4D97-AF65-F5344CB8AC3E}">
        <p14:creationId xmlns:p14="http://schemas.microsoft.com/office/powerpoint/2010/main" val="4103479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1"/>
            <a:ext cx="8229600" cy="4267200"/>
          </a:xfrm>
        </p:spPr>
        <p:txBody>
          <a:bodyPr>
            <a:normAutofit/>
          </a:bodyPr>
          <a:lstStyle/>
          <a:p>
            <a:pPr marL="0" indent="0">
              <a:buNone/>
            </a:pPr>
            <a:r>
              <a:rPr lang="id-ID" dirty="0"/>
              <a:t>Objek konkuren merupakan objek-objek yang dapat berjalan pada komputer yang sama atau sebagai objek terdistribusi pada mesin yang berbeda.</a:t>
            </a:r>
            <a:endParaRPr lang="en-US" dirty="0">
              <a:solidFill>
                <a:schemeClr val="tx1"/>
              </a:solidFill>
              <a:effectLst/>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
        <p:nvSpPr>
          <p:cNvPr id="5" name="Title 1"/>
          <p:cNvSpPr txBox="1">
            <a:spLocks/>
          </p:cNvSpPr>
          <p:nvPr/>
        </p:nvSpPr>
        <p:spPr>
          <a:xfrm>
            <a:off x="0" y="282575"/>
            <a:ext cx="91440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ea typeface="+mj-ea"/>
                <a:cs typeface="+mj-cs"/>
              </a:defRPr>
            </a:lvl1pPr>
          </a:lstStyle>
          <a:p>
            <a:pPr algn="ctr" fontAlgn="base"/>
            <a:r>
              <a:rPr lang="id-ID" b="0" dirty="0" smtClean="0">
                <a:effectLst/>
              </a:rPr>
              <a:t>Objek Konkuren</a:t>
            </a:r>
            <a:endParaRPr lang="id-ID" b="0" dirty="0">
              <a:effectLst/>
            </a:endParaRPr>
          </a:p>
        </p:txBody>
      </p:sp>
    </p:spTree>
    <p:extLst>
      <p:ext uri="{BB962C8B-B14F-4D97-AF65-F5344CB8AC3E}">
        <p14:creationId xmlns:p14="http://schemas.microsoft.com/office/powerpoint/2010/main" val="30342683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575</TotalTime>
  <Words>1567</Words>
  <Application>Microsoft Office PowerPoint</Application>
  <PresentationFormat>On-screen Show (4:3)</PresentationFormat>
  <Paragraphs>137</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UML Diagram</vt:lpstr>
      <vt:lpstr>Kemampuan akhir yang diharapkan</vt:lpstr>
      <vt:lpstr>Topik bahasan</vt:lpstr>
      <vt:lpstr>UML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Diskusi &amp; penutup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SWO</dc:creator>
  <cp:lastModifiedBy>User</cp:lastModifiedBy>
  <cp:revision>69</cp:revision>
  <dcterms:created xsi:type="dcterms:W3CDTF">2006-08-16T00:00:00Z</dcterms:created>
  <dcterms:modified xsi:type="dcterms:W3CDTF">2020-12-05T04:23:39Z</dcterms:modified>
</cp:coreProperties>
</file>