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82" r:id="rId7"/>
    <p:sldId id="283" r:id="rId8"/>
    <p:sldId id="284" r:id="rId9"/>
    <p:sldId id="285" r:id="rId10"/>
    <p:sldId id="286" r:id="rId11"/>
    <p:sldId id="262" r:id="rId12"/>
    <p:sldId id="263" r:id="rId13"/>
    <p:sldId id="264" r:id="rId14"/>
    <p:sldId id="265" r:id="rId15"/>
    <p:sldId id="287" r:id="rId16"/>
    <p:sldId id="288" r:id="rId17"/>
    <p:sldId id="303" r:id="rId18"/>
    <p:sldId id="266" r:id="rId19"/>
    <p:sldId id="270" r:id="rId20"/>
    <p:sldId id="267" r:id="rId21"/>
    <p:sldId id="290" r:id="rId22"/>
    <p:sldId id="271" r:id="rId23"/>
    <p:sldId id="289" r:id="rId24"/>
    <p:sldId id="291" r:id="rId25"/>
    <p:sldId id="292" r:id="rId26"/>
    <p:sldId id="293" r:id="rId27"/>
    <p:sldId id="294" r:id="rId28"/>
    <p:sldId id="272" r:id="rId29"/>
    <p:sldId id="295" r:id="rId30"/>
    <p:sldId id="273" r:id="rId31"/>
    <p:sldId id="296" r:id="rId32"/>
    <p:sldId id="275" r:id="rId33"/>
    <p:sldId id="297" r:id="rId34"/>
    <p:sldId id="298" r:id="rId35"/>
    <p:sldId id="276" r:id="rId36"/>
    <p:sldId id="301" r:id="rId37"/>
    <p:sldId id="277" r:id="rId38"/>
    <p:sldId id="299" r:id="rId39"/>
    <p:sldId id="279" r:id="rId40"/>
    <p:sldId id="302" r:id="rId41"/>
    <p:sldId id="280" r:id="rId42"/>
    <p:sldId id="281" r:id="rId43"/>
    <p:sldId id="300" r:id="rId44"/>
    <p:sldId id="25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>
            <a:lvl1pPr algn="l"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rgbClr val="FFFF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28116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0480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#</a:t>
            </a:r>
            <a:r>
              <a:rPr lang="id-ID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Arti penting strategi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smtClean="0"/>
              <a:t>Menjadi </a:t>
            </a:r>
            <a:r>
              <a:rPr lang="en-US" sz="2400" dirty="0" err="1" smtClean="0">
                <a:solidFill>
                  <a:srgbClr val="FFFF00"/>
                </a:solidFill>
              </a:rPr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dan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berkontribusi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framework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dan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panduan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dan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pengukuran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kinerja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dan </a:t>
            </a:r>
            <a:r>
              <a:rPr lang="en-US" sz="2400" dirty="0" err="1" smtClean="0"/>
              <a:t>kesuksesan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memberitahu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dunia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luar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dan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772400" cy="13620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eksternal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lingkungan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eksternal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rumit</a:t>
            </a:r>
            <a:r>
              <a:rPr lang="en-US" dirty="0" smtClean="0">
                <a:solidFill>
                  <a:srgbClr val="FFFF00"/>
                </a:solidFill>
              </a:rPr>
              <a:t> dan </a:t>
            </a:r>
            <a:r>
              <a:rPr lang="en-US" dirty="0" err="1" smtClean="0">
                <a:solidFill>
                  <a:srgbClr val="FFFF00"/>
                </a:solidFill>
              </a:rPr>
              <a:t>berubah-ubah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diramalkan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framework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PESTLE analysis</a:t>
            </a:r>
          </a:p>
          <a:p>
            <a:pPr lvl="1"/>
            <a:r>
              <a:rPr lang="en-US" dirty="0" smtClean="0"/>
              <a:t>Porter’s Five Forces model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internal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lain;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kemampuan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dilakukan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dialaminya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berinovasi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How?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internal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resource audit </a:t>
            </a:r>
          </a:p>
          <a:p>
            <a:pPr lvl="1"/>
            <a:r>
              <a:rPr lang="en-US" dirty="0" smtClean="0"/>
              <a:t>portfolio analysis </a:t>
            </a:r>
            <a:r>
              <a:rPr lang="en-US" dirty="0" err="1" smtClean="0"/>
              <a:t>menggunakan</a:t>
            </a:r>
            <a:r>
              <a:rPr lang="en-US" dirty="0" smtClean="0"/>
              <a:t> Boston Matrix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Hal </a:t>
            </a:r>
            <a:r>
              <a:rPr lang="en-US" dirty="0" err="1" smtClean="0"/>
              <a:t>awal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MOST analysis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i="1" dirty="0" smtClean="0"/>
              <a:t>mission</a:t>
            </a:r>
            <a:r>
              <a:rPr lang="en-US" dirty="0" smtClean="0"/>
              <a:t>, </a:t>
            </a:r>
            <a:r>
              <a:rPr lang="en-US" i="1" dirty="0" smtClean="0"/>
              <a:t>objective</a:t>
            </a:r>
            <a:r>
              <a:rPr lang="en-US" dirty="0" smtClean="0"/>
              <a:t>, </a:t>
            </a:r>
            <a:r>
              <a:rPr lang="en-US" i="1" dirty="0" smtClean="0"/>
              <a:t>strategy </a:t>
            </a:r>
            <a:r>
              <a:rPr lang="en-US" dirty="0" smtClean="0"/>
              <a:t>dan </a:t>
            </a:r>
            <a:r>
              <a:rPr lang="en-US" i="1" dirty="0" smtClean="0"/>
              <a:t>tactic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defined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err="1" smtClean="0"/>
              <a:t>organisasi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Mission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dan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Objectives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pencapaiannya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Strategy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medium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i="1" dirty="0" smtClean="0"/>
              <a:t>objective </a:t>
            </a:r>
            <a:r>
              <a:rPr lang="en-US" dirty="0" smtClean="0"/>
              <a:t>dan </a:t>
            </a:r>
            <a:r>
              <a:rPr lang="en-US" i="1" dirty="0" smtClean="0"/>
              <a:t>mission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Tactics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0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Tools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Tools yang digunakan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dan </a:t>
            </a:r>
            <a:r>
              <a:rPr lang="en-US" dirty="0" err="1" smtClean="0"/>
              <a:t>kemampuan</a:t>
            </a:r>
            <a:r>
              <a:rPr lang="en-US" dirty="0" smtClean="0"/>
              <a:t> internal;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Kemampuan akhir yang diharapkan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133600"/>
            <a:ext cx="69342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model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Albert-Einstein-speech-496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9759"/>
            <a:ext cx="2086257" cy="3456641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Tools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Analisis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Lingkungan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Eksternal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1# </a:t>
            </a:r>
            <a:r>
              <a:rPr lang="en-US" u="sng" dirty="0" smtClean="0">
                <a:solidFill>
                  <a:srgbClr val="FFFF00"/>
                </a:solidFill>
              </a:rPr>
              <a:t>PESTLE analysis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i="1" dirty="0" smtClean="0"/>
              <a:t>political</a:t>
            </a:r>
            <a:r>
              <a:rPr lang="en-US" dirty="0" smtClean="0"/>
              <a:t>, </a:t>
            </a:r>
            <a:r>
              <a:rPr lang="en-US" i="1" dirty="0" smtClean="0"/>
              <a:t>economic</a:t>
            </a:r>
            <a:r>
              <a:rPr lang="en-US" dirty="0" smtClean="0"/>
              <a:t>, </a:t>
            </a:r>
            <a:r>
              <a:rPr lang="en-US" i="1" dirty="0" smtClean="0"/>
              <a:t>socio-cultural</a:t>
            </a:r>
            <a:r>
              <a:rPr lang="en-US" dirty="0" smtClean="0"/>
              <a:t>, </a:t>
            </a:r>
            <a:r>
              <a:rPr lang="en-US" i="1" dirty="0" smtClean="0"/>
              <a:t>technological</a:t>
            </a:r>
            <a:r>
              <a:rPr lang="en-US" dirty="0" smtClean="0"/>
              <a:t>, </a:t>
            </a:r>
            <a:r>
              <a:rPr lang="en-US" i="1" dirty="0" smtClean="0"/>
              <a:t>legal </a:t>
            </a:r>
            <a:r>
              <a:rPr lang="en-US" dirty="0" smtClean="0"/>
              <a:t>dan </a:t>
            </a:r>
            <a:r>
              <a:rPr lang="en-US" i="1" dirty="0" smtClean="0"/>
              <a:t>environmental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Political </a:t>
            </a:r>
            <a:r>
              <a:rPr lang="en-US" sz="1600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influences</a:t>
            </a: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eliputi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hukum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yang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berlaku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kebijakan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pemerintah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aturan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formal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atau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informal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lingkungan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perusahaan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(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Contoh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kebijakan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pajak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peraturan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daerah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).</a:t>
            </a:r>
            <a:endParaRPr lang="en-US" sz="16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/>
            </a:endParaRPr>
          </a:p>
          <a:p>
            <a:pPr>
              <a:buNone/>
            </a:pP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Economic </a:t>
            </a:r>
            <a:r>
              <a:rPr lang="en-US" sz="1600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influences</a:t>
            </a: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Meliputi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semua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faktor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yang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mempengaruhi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daya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beli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dari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customer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mempengaruhi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iklim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berbisnis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suatu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perusahaan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(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Contoh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standar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nilai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tukar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suku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bunga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pertumbuhan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ekonomi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).</a:t>
            </a:r>
            <a:endParaRPr lang="en-US" sz="16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/>
            </a:endParaRPr>
          </a:p>
          <a:p>
            <a:pPr>
              <a:buNone/>
            </a:pP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Socio-cultural </a:t>
            </a:r>
            <a:r>
              <a:rPr lang="en-US" sz="1600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Meliputi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semua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faktor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yang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dapat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mempengaruhi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kebutuhan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dari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pelanggan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mempengaruhi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ukuran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dari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besarnya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pangsa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pasar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yang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ada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(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Contoh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tingkat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pendidikan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masyarakat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tingkat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pertumbuhan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penduduk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kondisi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lingkungan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sosial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lingkungan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kerja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).</a:t>
            </a:r>
            <a:endParaRPr lang="en-US" sz="16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/>
            </a:endParaRPr>
          </a:p>
          <a:p>
            <a:pPr>
              <a:buNone/>
            </a:pP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Technological </a:t>
            </a:r>
            <a:r>
              <a:rPr lang="en-US" sz="1600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influences</a:t>
            </a: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Meliputi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semua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hal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yang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dapat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membantu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dalam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menghadapi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tantangan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bisnis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mendukung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efisiensi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proses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bisnis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perusahaan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(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Contoh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penemuan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pengembangan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baru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biaya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penggunaan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teknologi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perubahan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dalam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ilmu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pengetahuan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dampak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dari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perubahan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teknologi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).</a:t>
            </a:r>
            <a:endParaRPr lang="en-US" sz="16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/>
            </a:endParaRPr>
          </a:p>
          <a:p>
            <a:pPr>
              <a:buNone/>
            </a:pP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Legal </a:t>
            </a:r>
            <a:r>
              <a:rPr lang="en-US" sz="1600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influences</a:t>
            </a: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Meliputi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pengaruh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hukum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seperti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perubahan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undang-undang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yang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ada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atau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yang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akan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datang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(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Contoh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kesehatan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keselamatan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arahan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pekerjaan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hak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asasi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manusia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tata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kelola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perusahaan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tanggung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jawab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lingkungan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).</a:t>
            </a:r>
            <a:endParaRPr lang="en-US" sz="16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/>
            </a:endParaRPr>
          </a:p>
          <a:p>
            <a:pPr>
              <a:buNone/>
            </a:pP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Environmental </a:t>
            </a:r>
            <a:r>
              <a:rPr lang="en-US" sz="1600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influences</a:t>
            </a:r>
            <a:r>
              <a:rPr lang="en-US" sz="16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: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Digunakan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ketika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melakukan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perencanaan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strategis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atau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mencoba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mempengaruhi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keputusan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pembeli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seperti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faktor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lokasi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geografis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perubahan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b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iklim</a:t>
            </a:r>
            <a:r>
              <a:rPr lang="en-US" sz="1600" b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..</a:t>
            </a:r>
            <a:endParaRPr lang="en-US" sz="16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2# </a:t>
            </a:r>
            <a:r>
              <a:rPr lang="en-US" u="sng" dirty="0" smtClean="0">
                <a:solidFill>
                  <a:srgbClr val="FFFF00"/>
                </a:solidFill>
              </a:rPr>
              <a:t>Porter’s 5 Forces analysis</a:t>
            </a:r>
          </a:p>
          <a:p>
            <a:pPr>
              <a:buNone/>
            </a:pPr>
            <a:endParaRPr lang="en-US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Di </a:t>
            </a:r>
            <a:r>
              <a:rPr lang="en-US" sz="2800" dirty="0" err="1" smtClean="0">
                <a:solidFill>
                  <a:schemeClr val="bg1"/>
                </a:solidFill>
              </a:rPr>
              <a:t>industri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apa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bisnis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organisasi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beroperasi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62400" y="1676400"/>
            <a:ext cx="4800600" cy="430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i="1" dirty="0" smtClean="0"/>
              <a:t>competitive battleground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dan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i="1" dirty="0" smtClean="0"/>
              <a:t>competitive strategy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.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paham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i="1" dirty="0" smtClean="0"/>
              <a:t>competitive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paham</a:t>
            </a:r>
            <a:r>
              <a:rPr lang="en-US" sz="2400" dirty="0" smtClean="0"/>
              <a:t> </a:t>
            </a:r>
            <a:r>
              <a:rPr lang="en-US" sz="2400" dirty="0" err="1" smtClean="0"/>
              <a:t>permainan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five forces </a:t>
            </a:r>
            <a:r>
              <a:rPr lang="en-US" sz="2400" dirty="0" smtClean="0"/>
              <a:t>dan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defence</a:t>
            </a:r>
            <a:r>
              <a:rPr lang="en-US" sz="2400" i="1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i="1" dirty="0" smtClean="0"/>
              <a:t>threat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i="1" dirty="0" smtClean="0"/>
              <a:t>New entrant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market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i="1" dirty="0" smtClean="0"/>
              <a:t>barriers to entry </a:t>
            </a:r>
            <a:r>
              <a:rPr lang="en-US" sz="2400" dirty="0" err="1" smtClean="0"/>
              <a:t>rendah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Globalisasi</a:t>
            </a:r>
            <a:r>
              <a:rPr lang="en-US" sz="2400" dirty="0" smtClean="0"/>
              <a:t> dan </a:t>
            </a:r>
            <a:r>
              <a:rPr lang="en-US" sz="2400" dirty="0" err="1" smtClean="0"/>
              <a:t>deregulasi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i="1" dirty="0" smtClean="0"/>
              <a:t>new entrant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i="1" dirty="0" smtClean="0"/>
              <a:t>barrier to entry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Power of supplier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supplier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Costs of switching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supplier </a:t>
            </a:r>
            <a:r>
              <a:rPr lang="en-US" dirty="0" err="1" smtClean="0"/>
              <a:t>ke</a:t>
            </a:r>
            <a:r>
              <a:rPr lang="en-US" dirty="0" smtClean="0"/>
              <a:t> yang lain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i="1" dirty="0" smtClean="0"/>
              <a:t>supplier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‘Intel Inside’;</a:t>
            </a:r>
          </a:p>
          <a:p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terfragmentasi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pegaruh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Customer power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bargaining power of buyer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i="1" dirty="0" smtClean="0"/>
              <a:t>supply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i="1" dirty="0" smtClean="0"/>
              <a:t>supply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supermarket;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i="1" dirty="0" smtClean="0"/>
              <a:t>supply </a:t>
            </a:r>
            <a:r>
              <a:rPr lang="en-US" dirty="0" smtClean="0"/>
              <a:t>lain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dan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i="1" dirty="0" smtClean="0"/>
              <a:t>buyer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lain;</a:t>
            </a:r>
          </a:p>
          <a:p>
            <a:r>
              <a:rPr lang="en-US" i="1" dirty="0" smtClean="0"/>
              <a:t>Switching cost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Threat from substitute product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‘do without it’!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FF00"/>
                </a:solidFill>
              </a:rPr>
              <a:t>Competitive rivalry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berganti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i="1" dirty="0" smtClean="0"/>
              <a:t>market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brand loyalty </a:t>
            </a:r>
            <a:r>
              <a:rPr lang="en-US" dirty="0" err="1" smtClean="0"/>
              <a:t>kecil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Cost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Tools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Analisis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Kemampuan</a:t>
            </a:r>
            <a:r>
              <a:rPr lang="en-US" dirty="0" smtClean="0">
                <a:solidFill>
                  <a:srgbClr val="FFFF00"/>
                </a:solidFill>
              </a:rPr>
              <a:t> Internal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/>
              <a:t>1# </a:t>
            </a:r>
            <a:r>
              <a:rPr lang="en-US" sz="2200" u="sng" dirty="0" smtClean="0">
                <a:solidFill>
                  <a:srgbClr val="FFFF00"/>
                </a:solidFill>
              </a:rPr>
              <a:t>Resource audit</a:t>
            </a:r>
          </a:p>
          <a:p>
            <a:pPr>
              <a:buNone/>
            </a:pPr>
            <a:r>
              <a:rPr lang="en-US" sz="2200" dirty="0" err="1" smtClean="0"/>
              <a:t>Membantu</a:t>
            </a:r>
            <a:r>
              <a:rPr lang="en-US" sz="2200" dirty="0" smtClean="0"/>
              <a:t> </a:t>
            </a:r>
            <a:r>
              <a:rPr lang="en-US" sz="2200" dirty="0" err="1" smtClean="0"/>
              <a:t>mengidentifikasi</a:t>
            </a:r>
            <a:r>
              <a:rPr lang="en-US" sz="2200" dirty="0" smtClean="0"/>
              <a:t> </a:t>
            </a:r>
            <a:r>
              <a:rPr lang="en-US" sz="2200" i="1" dirty="0" smtClean="0"/>
              <a:t>core competence</a:t>
            </a:r>
            <a:r>
              <a:rPr lang="en-US" sz="2200" dirty="0" smtClean="0"/>
              <a:t>,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kuat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masih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menghalangi</a:t>
            </a:r>
            <a:r>
              <a:rPr lang="en-US" sz="2200" dirty="0" smtClean="0"/>
              <a:t> </a:t>
            </a:r>
            <a:r>
              <a:rPr lang="en-US" sz="2200" dirty="0" err="1" smtClean="0"/>
              <a:t>kemajuan</a:t>
            </a:r>
            <a:r>
              <a:rPr lang="en-US" sz="2200" dirty="0" smtClean="0"/>
              <a:t> </a:t>
            </a:r>
            <a:r>
              <a:rPr lang="en-US" sz="2200" dirty="0" err="1" smtClean="0"/>
              <a:t>bisnis</a:t>
            </a:r>
            <a:r>
              <a:rPr lang="en-US" sz="2200" dirty="0" smtClean="0"/>
              <a:t>, </a:t>
            </a:r>
            <a:r>
              <a:rPr lang="en-US" sz="2200" dirty="0" err="1" smtClean="0"/>
              <a:t>ditinjau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5 </a:t>
            </a:r>
            <a:r>
              <a:rPr lang="en-US" sz="2200" i="1" dirty="0" smtClean="0"/>
              <a:t>key area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diperiksa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Tiga</a:t>
            </a:r>
            <a:r>
              <a:rPr lang="en-US" sz="2200" dirty="0" smtClean="0"/>
              <a:t> yang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i="1" dirty="0" smtClean="0">
                <a:solidFill>
                  <a:srgbClr val="FFFF00"/>
                </a:solidFill>
              </a:rPr>
              <a:t>tangible resource</a:t>
            </a:r>
            <a:r>
              <a:rPr lang="en-US" sz="2200" dirty="0" smtClean="0"/>
              <a:t>:</a:t>
            </a:r>
          </a:p>
          <a:p>
            <a:pPr>
              <a:buFont typeface="+mj-lt"/>
              <a:buAutoNum type="arabicParenR"/>
            </a:pPr>
            <a:r>
              <a:rPr lang="en-US" sz="2200" i="1" dirty="0" smtClean="0">
                <a:solidFill>
                  <a:srgbClr val="FFFF00"/>
                </a:solidFill>
              </a:rPr>
              <a:t>Physical resource</a:t>
            </a:r>
            <a:r>
              <a:rPr lang="en-US" sz="2200" dirty="0" smtClean="0"/>
              <a:t>, </a:t>
            </a:r>
            <a:r>
              <a:rPr lang="en-US" sz="2200" dirty="0" err="1" smtClean="0"/>
              <a:t>misal</a:t>
            </a:r>
            <a:r>
              <a:rPr lang="en-US" sz="2200" dirty="0" smtClean="0"/>
              <a:t> </a:t>
            </a:r>
            <a:r>
              <a:rPr lang="en-US" sz="2200" dirty="0" err="1" smtClean="0"/>
              <a:t>gedung</a:t>
            </a:r>
            <a:r>
              <a:rPr lang="en-US" sz="2200" dirty="0" smtClean="0"/>
              <a:t>, </a:t>
            </a:r>
            <a:r>
              <a:rPr lang="en-US" sz="2200" dirty="0" err="1" smtClean="0"/>
              <a:t>pabrik</a:t>
            </a:r>
            <a:r>
              <a:rPr lang="en-US" sz="2200" dirty="0" smtClean="0"/>
              <a:t> dan </a:t>
            </a:r>
            <a:r>
              <a:rPr lang="en-US" sz="2200" dirty="0" err="1" smtClean="0"/>
              <a:t>peralatan</a:t>
            </a:r>
            <a:r>
              <a:rPr lang="en-US" sz="2200" dirty="0" smtClean="0"/>
              <a:t>, </a:t>
            </a:r>
            <a:r>
              <a:rPr lang="en-US" sz="2200" dirty="0" err="1" smtClean="0"/>
              <a:t>tanah</a:t>
            </a:r>
            <a:r>
              <a:rPr lang="en-US" sz="2200" dirty="0" smtClean="0"/>
              <a:t>, </a:t>
            </a:r>
            <a:r>
              <a:rPr lang="en-US" sz="2200" dirty="0" err="1" smtClean="0"/>
              <a:t>dll</a:t>
            </a:r>
            <a:r>
              <a:rPr lang="en-US" sz="2200" dirty="0" smtClean="0"/>
              <a:t>.</a:t>
            </a:r>
          </a:p>
          <a:p>
            <a:pPr>
              <a:buFont typeface="+mj-lt"/>
              <a:buAutoNum type="arabicParenR"/>
            </a:pPr>
            <a:r>
              <a:rPr lang="en-US" sz="2200" i="1" dirty="0" smtClean="0">
                <a:solidFill>
                  <a:srgbClr val="FFFF00"/>
                </a:solidFill>
              </a:rPr>
              <a:t>Financial resource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stabilitas</a:t>
            </a:r>
            <a:r>
              <a:rPr lang="en-US" sz="2200" dirty="0" smtClean="0"/>
              <a:t> </a:t>
            </a:r>
            <a:r>
              <a:rPr lang="en-US" sz="2200" dirty="0" err="1" smtClean="0"/>
              <a:t>keuangan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, </a:t>
            </a:r>
            <a:r>
              <a:rPr lang="en-US" sz="2200" dirty="0" err="1" smtClean="0"/>
              <a:t>kapasitas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investasi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, </a:t>
            </a:r>
            <a:r>
              <a:rPr lang="en-US" sz="2200" dirty="0" err="1" smtClean="0"/>
              <a:t>dll</a:t>
            </a:r>
            <a:r>
              <a:rPr lang="en-US" sz="2200" dirty="0" smtClean="0"/>
              <a:t>. </a:t>
            </a:r>
          </a:p>
          <a:p>
            <a:pPr>
              <a:buFont typeface="+mj-lt"/>
              <a:buAutoNum type="arabicParenR"/>
            </a:pPr>
            <a:r>
              <a:rPr lang="en-US" sz="2200" i="1" dirty="0" smtClean="0">
                <a:solidFill>
                  <a:srgbClr val="FFFF00"/>
                </a:solidFill>
              </a:rPr>
              <a:t>Human resource </a:t>
            </a:r>
            <a:r>
              <a:rPr lang="en-US" sz="2200" dirty="0" smtClean="0"/>
              <a:t>dan </a:t>
            </a:r>
            <a:r>
              <a:rPr lang="en-US" sz="2200" i="1" dirty="0" smtClean="0"/>
              <a:t>expertise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, </a:t>
            </a:r>
            <a:r>
              <a:rPr lang="en-US" sz="2200" dirty="0" err="1" smtClean="0"/>
              <a:t>pengetahuan</a:t>
            </a:r>
            <a:r>
              <a:rPr lang="en-US" sz="2200" dirty="0" smtClean="0"/>
              <a:t>, </a:t>
            </a:r>
            <a:r>
              <a:rPr lang="en-US" sz="2200" dirty="0" err="1" smtClean="0"/>
              <a:t>komunikasi</a:t>
            </a:r>
            <a:r>
              <a:rPr lang="en-US" sz="2200" dirty="0" smtClean="0"/>
              <a:t>, </a:t>
            </a:r>
            <a:r>
              <a:rPr lang="en-US" sz="2200" dirty="0" err="1" smtClean="0"/>
              <a:t>motivasi</a:t>
            </a:r>
            <a:r>
              <a:rPr lang="en-US" sz="2200" dirty="0" smtClean="0"/>
              <a:t>, </a:t>
            </a:r>
            <a:r>
              <a:rPr lang="en-US" sz="2200" dirty="0" err="1" smtClean="0"/>
              <a:t>dll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i="1" dirty="0" smtClean="0">
                <a:solidFill>
                  <a:srgbClr val="FFFF00"/>
                </a:solidFill>
              </a:rPr>
              <a:t>intangible resource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FFFF00"/>
                </a:solidFill>
              </a:rPr>
              <a:t>The know-how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smtClean="0"/>
              <a:t>patent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trademark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brand recognition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smtClean="0"/>
              <a:t>resource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i="1" dirty="0" smtClean="0"/>
              <a:t>competence</a:t>
            </a:r>
            <a:r>
              <a:rPr lang="en-US" dirty="0" smtClean="0"/>
              <a:t> (</a:t>
            </a:r>
            <a:r>
              <a:rPr lang="en-US" i="1" dirty="0" smtClean="0"/>
              <a:t>strength</a:t>
            </a:r>
            <a:r>
              <a:rPr lang="en-US" dirty="0" smtClean="0"/>
              <a:t>),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(</a:t>
            </a:r>
            <a:r>
              <a:rPr lang="en-US" i="1" dirty="0" smtClean="0"/>
              <a:t>weakness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0"/>
            <a:r>
              <a:rPr lang="en-US" dirty="0" err="1" smtClean="0"/>
              <a:t>Kontek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pPr lvl="0"/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pPr lvl="0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lvl="0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internal</a:t>
            </a:r>
          </a:p>
          <a:p>
            <a:pPr lvl="0"/>
            <a:r>
              <a:rPr lang="en-US" dirty="0" err="1" smtClean="0"/>
              <a:t>Analisis</a:t>
            </a:r>
            <a:r>
              <a:rPr lang="en-US" dirty="0" smtClean="0"/>
              <a:t> SWOT</a:t>
            </a:r>
          </a:p>
          <a:p>
            <a:pPr lvl="0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2# </a:t>
            </a:r>
            <a:r>
              <a:rPr lang="en-US" u="sng" dirty="0" smtClean="0">
                <a:solidFill>
                  <a:srgbClr val="FFFF00"/>
                </a:solidFill>
              </a:rPr>
              <a:t>Boston Box – </a:t>
            </a:r>
            <a:r>
              <a:rPr lang="en-US" u="sng" dirty="0" err="1" smtClean="0">
                <a:solidFill>
                  <a:srgbClr val="FFFF00"/>
                </a:solidFill>
              </a:rPr>
              <a:t>BCG</a:t>
            </a:r>
            <a:r>
              <a:rPr lang="en-US" u="sng" dirty="0" smtClean="0">
                <a:solidFill>
                  <a:srgbClr val="FFFF00"/>
                </a:solidFill>
              </a:rPr>
              <a:t> Matrix</a:t>
            </a:r>
          </a:p>
          <a:p>
            <a:pPr>
              <a:buNone/>
            </a:pP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i="1" dirty="0" smtClean="0"/>
              <a:t>portfolio </a:t>
            </a:r>
            <a:r>
              <a:rPr lang="en-US" sz="2400" dirty="0" smtClean="0"/>
              <a:t>–the Boston Box–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Boston Consulting Group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i="1" dirty="0" smtClean="0"/>
              <a:t>portfolio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524000"/>
            <a:ext cx="437127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SBU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bermula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Wild Cat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berputar</a:t>
            </a:r>
            <a:r>
              <a:rPr lang="en-US" dirty="0" smtClean="0"/>
              <a:t> </a:t>
            </a:r>
            <a:r>
              <a:rPr lang="en-US" dirty="0" err="1" smtClean="0"/>
              <a:t>searah</a:t>
            </a:r>
            <a:r>
              <a:rPr lang="en-US" dirty="0" smtClean="0"/>
              <a:t> jam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“</a:t>
            </a:r>
            <a:r>
              <a:rPr lang="en-US" dirty="0" err="1" smtClean="0"/>
              <a:t>mati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direvitalisasi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SBU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The Wild Cats </a:t>
            </a:r>
            <a:r>
              <a:rPr lang="en-US" dirty="0" smtClean="0"/>
              <a:t>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Problem Children</a:t>
            </a:r>
            <a:r>
              <a:rPr lang="en-US" dirty="0" smtClean="0"/>
              <a:t>)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i="1" dirty="0" smtClean="0"/>
              <a:t>unprofitable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The Stars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bertumbuh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i="1" dirty="0" smtClean="0"/>
              <a:t>profit </a:t>
            </a:r>
            <a:r>
              <a:rPr lang="en-US" dirty="0" err="1" smtClean="0"/>
              <a:t>terbesar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The Cash Cows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matang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market </a:t>
            </a:r>
            <a:r>
              <a:rPr lang="en-US" dirty="0" smtClean="0"/>
              <a:t>yang </a:t>
            </a:r>
            <a:r>
              <a:rPr lang="en-US" dirty="0" err="1" smtClean="0"/>
              <a:t>kecil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pertumbuhannya</a:t>
            </a:r>
            <a:r>
              <a:rPr lang="en-US" dirty="0" smtClean="0"/>
              <a:t>. </a:t>
            </a:r>
            <a:r>
              <a:rPr lang="en-US" i="1" dirty="0" smtClean="0"/>
              <a:t>The Stars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Cash Cows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lain.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The Dogs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market share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market</a:t>
            </a:r>
            <a:r>
              <a:rPr lang="en-US" dirty="0" smtClean="0"/>
              <a:t> yang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area yang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menghilang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Tools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Definisi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Strategi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1# </a:t>
            </a:r>
            <a:r>
              <a:rPr lang="en-US" u="sng" dirty="0" err="1" smtClean="0">
                <a:solidFill>
                  <a:srgbClr val="FFFF00"/>
                </a:solidFill>
              </a:rPr>
              <a:t>SWOT</a:t>
            </a:r>
            <a:r>
              <a:rPr lang="en-US" u="sng" dirty="0" smtClean="0">
                <a:solidFill>
                  <a:srgbClr val="FFFF00"/>
                </a:solidFill>
              </a:rPr>
              <a:t> analysis</a:t>
            </a:r>
          </a:p>
          <a:p>
            <a:r>
              <a:rPr lang="en-US" smtClean="0"/>
              <a:t>SWOT (</a:t>
            </a:r>
            <a:r>
              <a:rPr lang="en-US" i="1" smtClean="0"/>
              <a:t>strength</a:t>
            </a:r>
            <a:r>
              <a:rPr lang="en-US" smtClean="0"/>
              <a:t>, </a:t>
            </a:r>
            <a:r>
              <a:rPr lang="en-US" i="1" smtClean="0"/>
              <a:t>weakness</a:t>
            </a:r>
            <a:r>
              <a:rPr lang="en-US" smtClean="0"/>
              <a:t>, </a:t>
            </a:r>
            <a:r>
              <a:rPr lang="en-US" i="1" smtClean="0"/>
              <a:t>opportunity</a:t>
            </a:r>
            <a:r>
              <a:rPr lang="en-US" smtClean="0"/>
              <a:t>, </a:t>
            </a:r>
            <a:r>
              <a:rPr lang="en-US" i="1" smtClean="0"/>
              <a:t>threat</a:t>
            </a:r>
            <a:r>
              <a:rPr lang="en-US" smtClean="0"/>
              <a:t>) analysis digunakan untuk mengumpulkan hasil analisis lingkungan eksternal dan internal.</a:t>
            </a:r>
            <a:endParaRPr lang="en-US" dirty="0" smtClean="0"/>
          </a:p>
          <a:p>
            <a:r>
              <a:rPr lang="en-US" i="1" smtClean="0"/>
              <a:t>Strength</a:t>
            </a:r>
            <a:r>
              <a:rPr lang="en-US" smtClean="0"/>
              <a:t> dan </a:t>
            </a:r>
            <a:r>
              <a:rPr lang="en-US" i="1" smtClean="0"/>
              <a:t>weakness </a:t>
            </a:r>
            <a:r>
              <a:rPr lang="en-US" smtClean="0"/>
              <a:t>didapat dari dalam organisasi (diperoleh melalui </a:t>
            </a:r>
            <a:r>
              <a:rPr lang="en-US" u="sng" smtClean="0"/>
              <a:t>resource audit </a:t>
            </a:r>
            <a:r>
              <a:rPr lang="en-US" smtClean="0"/>
              <a:t>atau </a:t>
            </a:r>
            <a:r>
              <a:rPr lang="en-US" u="sng" smtClean="0"/>
              <a:t>Boston Matrix</a:t>
            </a:r>
            <a:r>
              <a:rPr lang="en-US" smtClean="0"/>
              <a:t>); sedangkan </a:t>
            </a:r>
            <a:r>
              <a:rPr lang="en-US" i="1" smtClean="0"/>
              <a:t>opportuniy </a:t>
            </a:r>
            <a:r>
              <a:rPr lang="en-US" smtClean="0"/>
              <a:t>dan </a:t>
            </a:r>
            <a:r>
              <a:rPr lang="en-US" i="1" smtClean="0"/>
              <a:t>threat </a:t>
            </a:r>
            <a:r>
              <a:rPr lang="en-US" smtClean="0"/>
              <a:t>muncul dari luar organisasi (ditemukan menggunakan </a:t>
            </a:r>
            <a:r>
              <a:rPr lang="en-US" u="sng" smtClean="0"/>
              <a:t>PESTLE </a:t>
            </a:r>
            <a:r>
              <a:rPr lang="en-US" smtClean="0"/>
              <a:t>atau </a:t>
            </a:r>
            <a:r>
              <a:rPr lang="en-US" u="sng" smtClean="0"/>
              <a:t>Five </a:t>
            </a:r>
            <a:r>
              <a:rPr lang="en-US" u="sng" dirty="0" smtClean="0"/>
              <a:t>Forces model</a:t>
            </a:r>
            <a:r>
              <a:rPr lang="en-US" dirty="0" smtClean="0"/>
              <a:t>).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8200" y="1219200"/>
            <a:ext cx="7239000" cy="4542118"/>
            <a:chOff x="457200" y="1600200"/>
            <a:chExt cx="7239000" cy="454211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600200"/>
              <a:ext cx="7239000" cy="4542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85935" y="1857376"/>
              <a:ext cx="5591177" cy="3690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SWOT analysis </a:t>
            </a:r>
            <a:r>
              <a:rPr lang="en-US" dirty="0" err="1" smtClean="0"/>
              <a:t>adalah</a:t>
            </a:r>
            <a:r>
              <a:rPr lang="en-US" dirty="0" smtClean="0"/>
              <a:t> tool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i="1" dirty="0" smtClean="0"/>
              <a:t>key strength</a:t>
            </a:r>
            <a:r>
              <a:rPr lang="en-US" dirty="0" smtClean="0"/>
              <a:t>, </a:t>
            </a:r>
            <a:r>
              <a:rPr lang="en-US" i="1" dirty="0" smtClean="0"/>
              <a:t>weakness</a:t>
            </a:r>
            <a:r>
              <a:rPr lang="en-US" dirty="0" smtClean="0"/>
              <a:t>, </a:t>
            </a:r>
            <a:r>
              <a:rPr lang="en-US" i="1" dirty="0" smtClean="0"/>
              <a:t>opportunity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threat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2# </a:t>
            </a:r>
            <a:r>
              <a:rPr lang="en-US" u="sng" dirty="0" err="1" smtClean="0">
                <a:solidFill>
                  <a:srgbClr val="FFFF00"/>
                </a:solidFill>
              </a:rPr>
              <a:t>Ansoff</a:t>
            </a:r>
            <a:r>
              <a:rPr lang="en-US" u="sng" dirty="0" smtClean="0">
                <a:solidFill>
                  <a:srgbClr val="FFFF00"/>
                </a:solidFill>
              </a:rPr>
              <a:t> matrix</a:t>
            </a:r>
          </a:p>
          <a:p>
            <a:pPr>
              <a:buNone/>
            </a:pPr>
            <a:r>
              <a:rPr lang="en-US" sz="2400" dirty="0" err="1" smtClean="0"/>
              <a:t>Ansoff’s</a:t>
            </a:r>
            <a:r>
              <a:rPr lang="en-US" sz="2400" dirty="0" smtClean="0"/>
              <a:t> matrix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pilihan-pilihan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SWOT.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47438" t="40625" r="19766" b="33333"/>
          <a:stretch>
            <a:fillRect/>
          </a:stretch>
        </p:blipFill>
        <p:spPr bwMode="auto">
          <a:xfrm>
            <a:off x="914400" y="2895600"/>
            <a:ext cx="648614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Market penetration </a:t>
            </a:r>
            <a:r>
              <a:rPr lang="en-US" sz="2000" dirty="0" smtClean="0"/>
              <a:t>Market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target penetration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Market development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mengadops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untk</a:t>
            </a:r>
            <a:r>
              <a:rPr lang="en-US" sz="2000" dirty="0" smtClean="0"/>
              <a:t> </a:t>
            </a:r>
            <a:r>
              <a:rPr lang="en-US" sz="2000" dirty="0" err="1" smtClean="0"/>
              <a:t>mengeksplorasi</a:t>
            </a:r>
            <a:r>
              <a:rPr lang="en-US" sz="2000" dirty="0" smtClean="0"/>
              <a:t> market lain (</a:t>
            </a:r>
            <a:r>
              <a:rPr lang="en-US" sz="2000" dirty="0" err="1" smtClean="0"/>
              <a:t>baru</a:t>
            </a:r>
            <a:r>
              <a:rPr lang="en-US" sz="2000" dirty="0" smtClean="0"/>
              <a:t>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produknya</a:t>
            </a:r>
            <a:r>
              <a:rPr lang="en-US" sz="2000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Product development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targetnya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market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Diversification</a:t>
            </a:r>
            <a:r>
              <a:rPr lang="en-US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radikal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targetnya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market yang </a:t>
            </a:r>
            <a:r>
              <a:rPr lang="en-US" sz="2000" dirty="0" err="1" smtClean="0"/>
              <a:t>baru</a:t>
            </a:r>
            <a:r>
              <a:rPr lang="en-US" sz="2000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Tools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Implementasi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Strategi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1# </a:t>
            </a:r>
            <a:r>
              <a:rPr lang="en-US" u="sng" dirty="0" smtClean="0">
                <a:solidFill>
                  <a:srgbClr val="FFFF00"/>
                </a:solidFill>
              </a:rPr>
              <a:t>McKinsey 7-S</a:t>
            </a:r>
          </a:p>
          <a:p>
            <a:pPr>
              <a:buNone/>
            </a:pPr>
            <a:r>
              <a:rPr lang="en-US" sz="2400" dirty="0" err="1" smtClean="0"/>
              <a:t>Tiga</a:t>
            </a:r>
            <a:r>
              <a:rPr lang="en-US" sz="2400" dirty="0" smtClean="0"/>
              <a:t> S </a:t>
            </a:r>
            <a:r>
              <a:rPr lang="en-US" sz="2400" dirty="0" err="1" smtClean="0"/>
              <a:t>dideskripsikan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‘hard’: </a:t>
            </a:r>
            <a:r>
              <a:rPr lang="en-US" sz="2400" i="1" dirty="0" smtClean="0"/>
              <a:t>strategy</a:t>
            </a:r>
            <a:r>
              <a:rPr lang="en-US" sz="2400" dirty="0" smtClean="0"/>
              <a:t>, </a:t>
            </a:r>
            <a:r>
              <a:rPr lang="en-US" sz="2400" i="1" dirty="0" smtClean="0"/>
              <a:t>structure</a:t>
            </a:r>
            <a:r>
              <a:rPr lang="en-US" sz="2400" dirty="0" smtClean="0"/>
              <a:t>, dan </a:t>
            </a:r>
            <a:r>
              <a:rPr lang="en-US" sz="2400" i="1" dirty="0" smtClean="0"/>
              <a:t>system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err="1" smtClean="0"/>
              <a:t>Empat</a:t>
            </a:r>
            <a:r>
              <a:rPr lang="en-US" sz="2400" dirty="0" smtClean="0"/>
              <a:t> S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‘soft’: </a:t>
            </a:r>
            <a:r>
              <a:rPr lang="en-US" sz="2400" i="1" dirty="0" smtClean="0"/>
              <a:t>shared value</a:t>
            </a:r>
            <a:r>
              <a:rPr lang="en-US" sz="2400" dirty="0" smtClean="0"/>
              <a:t>, </a:t>
            </a:r>
            <a:r>
              <a:rPr lang="en-US" sz="2400" i="1" dirty="0" smtClean="0"/>
              <a:t>style</a:t>
            </a:r>
            <a:r>
              <a:rPr lang="en-US" sz="2400" dirty="0" smtClean="0"/>
              <a:t>, </a:t>
            </a:r>
            <a:r>
              <a:rPr lang="en-US" sz="2400" i="1" dirty="0" smtClean="0"/>
              <a:t>staff</a:t>
            </a:r>
            <a:r>
              <a:rPr lang="en-US" sz="2400" dirty="0" smtClean="0"/>
              <a:t>, dan </a:t>
            </a:r>
            <a:r>
              <a:rPr lang="en-US" sz="2400" i="1" dirty="0" smtClean="0"/>
              <a:t>skill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67200" y="1828800"/>
            <a:ext cx="4648200" cy="390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Shared values</a:t>
            </a:r>
            <a:r>
              <a:rPr lang="en-US" sz="1800" dirty="0" smtClean="0"/>
              <a:t>: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Nilai-nilai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inti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perusahaan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yang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menjadi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budayanya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.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Standar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ataupun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norma-norma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yang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menjadi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panduan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perilaku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bagi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semua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karyawan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dan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manajemen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1800" b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perusahaan</a:t>
            </a:r>
            <a:r>
              <a:rPr lang="en-US" sz="1800" b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.</a:t>
            </a:r>
            <a:endParaRPr lang="en-US" sz="180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rgbClr val="FFFF00"/>
                </a:solidFill>
              </a:rPr>
              <a:t>Skills : </a:t>
            </a:r>
            <a:r>
              <a:rPr lang="fi-FI" sz="18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K</a:t>
            </a:r>
            <a:r>
              <a:rPr lang="fi-FI" sz="1800" dirty="0" smtClean="0">
                <a:ln w="12700">
                  <a:solidFill>
                    <a:schemeClr val="bg1"/>
                  </a:solidFill>
                  <a:prstDash val="solid"/>
                </a:ln>
              </a:rPr>
              <a:t>eterampilan yang dibutuhkan untuk melaksanakan pekerjaan organisasi.</a:t>
            </a:r>
            <a:endParaRPr lang="en-US" sz="1800" dirty="0" smtClean="0">
              <a:ln w="12700">
                <a:solidFill>
                  <a:schemeClr val="bg1"/>
                </a:solidFill>
                <a:prstDash val="solid"/>
              </a:ln>
            </a:endParaRPr>
          </a:p>
          <a:p>
            <a:r>
              <a:rPr lang="en-US" sz="1800" dirty="0" smtClean="0">
                <a:solidFill>
                  <a:srgbClr val="FFFF00"/>
                </a:solidFill>
              </a:rPr>
              <a:t>Staff</a:t>
            </a:r>
            <a:r>
              <a:rPr lang="en-US" sz="1800" dirty="0" smtClean="0"/>
              <a:t>: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Persyaratan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kepegawaian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organisasi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termasuk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jumlah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kategori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staf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nn-NO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bagaimana karyawan diseleksi, direkrut, dilatih, dimotivasi dan dihargai.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FF00"/>
                </a:solidFill>
              </a:rPr>
              <a:t>Style</a:t>
            </a:r>
            <a:r>
              <a:rPr lang="en-US" sz="1800" dirty="0" smtClean="0"/>
              <a:t>: </a:t>
            </a:r>
            <a:r>
              <a:rPr lang="es-E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Budaya</a:t>
            </a:r>
            <a:r>
              <a:rPr lang="es-E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dan gaya </a:t>
            </a:r>
            <a:r>
              <a:rPr lang="es-E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manajemen</a:t>
            </a:r>
            <a:r>
              <a:rPr lang="es-E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organisasi</a:t>
            </a:r>
            <a:r>
              <a:rPr lang="es-E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/ gaya </a:t>
            </a:r>
            <a:r>
              <a:rPr lang="es-E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kepemimpinan</a:t>
            </a:r>
            <a:r>
              <a:rPr lang="es-E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s-E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mencapai</a:t>
            </a:r>
            <a:r>
              <a:rPr lang="es-E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tujuan</a:t>
            </a:r>
            <a:r>
              <a:rPr lang="es-E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organisasi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FF00"/>
                </a:solidFill>
              </a:rPr>
              <a:t>Strategy</a:t>
            </a:r>
            <a:r>
              <a:rPr lang="en-US" sz="1800" dirty="0" smtClean="0"/>
              <a:t>: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Strategi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ditetapkan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organisasi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FF00"/>
                </a:solidFill>
              </a:rPr>
              <a:t>Systems </a:t>
            </a:r>
            <a:r>
              <a:rPr lang="en-US" sz="1800" dirty="0" smtClean="0"/>
              <a:t>: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Proses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Prosedur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Perusahaan yang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berisikan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kegiatan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operasional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sehari-hari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pembuatan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keputusan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perusahaan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/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prosedur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sistem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TI yang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menentukan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bagaimana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pekerjaan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organisasi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dilakukan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Fokus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utama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manajemen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apabila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terjadi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perubahaan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organisasi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suatu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perusahaan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FF00"/>
                </a:solidFill>
              </a:rPr>
              <a:t>Structure</a:t>
            </a:r>
            <a:r>
              <a:rPr lang="en-US" sz="1800" dirty="0" smtClean="0"/>
              <a:t>: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Struktur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internal yang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menentukan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jalur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komunikasi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kontrol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organisasi</a:t>
            </a:r>
            <a:r>
              <a:rPr lang="en-US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1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810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2# </a:t>
            </a:r>
            <a:r>
              <a:rPr lang="en-US" u="sng" dirty="0" err="1" smtClean="0">
                <a:solidFill>
                  <a:srgbClr val="FFFF00"/>
                </a:solidFill>
              </a:rPr>
              <a:t>POPIT</a:t>
            </a:r>
            <a:r>
              <a:rPr lang="en-US" u="sng" dirty="0" smtClean="0">
                <a:solidFill>
                  <a:srgbClr val="FFFF00"/>
                </a:solidFill>
              </a:rPr>
              <a:t> model</a:t>
            </a:r>
          </a:p>
          <a:p>
            <a:pPr>
              <a:buNone/>
            </a:pPr>
            <a:r>
              <a:rPr lang="en-US" sz="2400" dirty="0" smtClean="0"/>
              <a:t>Model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key area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9205" y="1828800"/>
            <a:ext cx="456999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670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dan </a:t>
            </a:r>
            <a:r>
              <a:rPr lang="en-US" dirty="0" err="1" smtClean="0">
                <a:solidFill>
                  <a:schemeClr val="tx1"/>
                </a:solidFill>
              </a:rPr>
              <a:t>pengembangannya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 err="1" smtClean="0">
                <a:solidFill>
                  <a:srgbClr val="FFFF00"/>
                </a:solidFill>
              </a:rPr>
              <a:t>Organisation</a:t>
            </a:r>
            <a:r>
              <a:rPr lang="en-US" dirty="0" smtClean="0"/>
              <a:t>: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,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dan </a:t>
            </a:r>
            <a:r>
              <a:rPr lang="en-US" dirty="0" err="1" smtClean="0"/>
              <a:t>sumberdaya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sz="3800" dirty="0" smtClean="0">
                <a:solidFill>
                  <a:srgbClr val="FFFF00"/>
                </a:solidFill>
              </a:rPr>
              <a:t>Processes</a:t>
            </a:r>
            <a:r>
              <a:rPr lang="en-US" dirty="0" smtClean="0"/>
              <a:t>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dan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sz="3800" dirty="0" smtClean="0">
                <a:solidFill>
                  <a:srgbClr val="FFFF00"/>
                </a:solidFill>
              </a:rPr>
              <a:t>People</a:t>
            </a:r>
            <a:r>
              <a:rPr lang="en-US" dirty="0" smtClean="0"/>
              <a:t>: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dan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sz="3800" dirty="0" smtClean="0">
                <a:solidFill>
                  <a:srgbClr val="FFFF00"/>
                </a:solidFill>
              </a:rPr>
              <a:t>Information &amp; Technology</a:t>
            </a:r>
            <a:r>
              <a:rPr lang="en-US" dirty="0" smtClean="0"/>
              <a:t>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hardware</a:t>
            </a:r>
            <a:r>
              <a:rPr lang="en-US" dirty="0" smtClean="0"/>
              <a:t> dan </a:t>
            </a:r>
            <a:r>
              <a:rPr lang="en-US" i="1" dirty="0" smtClean="0"/>
              <a:t>software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Tools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Pengukuran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Kinerja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1# </a:t>
            </a:r>
            <a:r>
              <a:rPr lang="en-US" u="sng" dirty="0" smtClean="0">
                <a:solidFill>
                  <a:srgbClr val="FFFF00"/>
                </a:solidFill>
              </a:rPr>
              <a:t>Critical Success Factor </a:t>
            </a:r>
            <a:r>
              <a:rPr lang="en-US" dirty="0" smtClean="0"/>
              <a:t>(CSF) dan </a:t>
            </a:r>
            <a:r>
              <a:rPr lang="en-US" u="sng" dirty="0" smtClean="0">
                <a:solidFill>
                  <a:srgbClr val="FFFF00"/>
                </a:solidFill>
              </a:rPr>
              <a:t>Key Performance </a:t>
            </a:r>
            <a:r>
              <a:rPr lang="en-US" u="sng" dirty="0" err="1" smtClean="0">
                <a:solidFill>
                  <a:srgbClr val="FFFF00"/>
                </a:solidFill>
              </a:rPr>
              <a:t>Indikator</a:t>
            </a:r>
            <a:r>
              <a:rPr lang="en-US" u="sng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KPI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CSF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diraih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KPI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progress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CSF.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7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2# </a:t>
            </a:r>
            <a:r>
              <a:rPr lang="en-US" u="sng" dirty="0" smtClean="0">
                <a:solidFill>
                  <a:srgbClr val="FFFF00"/>
                </a:solidFill>
              </a:rPr>
              <a:t>Balanced Scorecard</a:t>
            </a:r>
          </a:p>
          <a:p>
            <a:pPr>
              <a:buNone/>
            </a:pPr>
            <a:r>
              <a:rPr lang="en-US" sz="2400" dirty="0" smtClean="0"/>
              <a:t>BBS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i="1" dirty="0" smtClean="0"/>
              <a:t>financial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i="1" dirty="0" smtClean="0"/>
              <a:t>customer</a:t>
            </a:r>
            <a:r>
              <a:rPr lang="en-US" sz="2000" dirty="0" smtClean="0"/>
              <a:t>,</a:t>
            </a:r>
          </a:p>
          <a:p>
            <a:pPr lvl="1"/>
            <a:r>
              <a:rPr lang="en-US" sz="2000" i="1" dirty="0" smtClean="0"/>
              <a:t>learning and growth</a:t>
            </a:r>
            <a:r>
              <a:rPr lang="en-US" sz="2000" dirty="0" smtClean="0"/>
              <a:t>,</a:t>
            </a:r>
          </a:p>
          <a:p>
            <a:pPr lvl="1"/>
            <a:r>
              <a:rPr lang="en-US" sz="2000" i="1" dirty="0" smtClean="0"/>
              <a:t>internal business process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400" i="1" dirty="0" smtClean="0"/>
              <a:t>Vision</a:t>
            </a:r>
            <a:r>
              <a:rPr lang="en-US" sz="2400" dirty="0" smtClean="0"/>
              <a:t> dan </a:t>
            </a:r>
            <a:r>
              <a:rPr lang="en-US" sz="2400" i="1" dirty="0" smtClean="0"/>
              <a:t>strategy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0" y="1600200"/>
            <a:ext cx="37338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 smtClean="0">
                <a:solidFill>
                  <a:srgbClr val="FFFF00"/>
                </a:solidFill>
              </a:rPr>
              <a:t>Financial</a:t>
            </a:r>
            <a:r>
              <a:rPr lang="en-US" dirty="0" smtClean="0"/>
              <a:t>: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i="1" dirty="0" smtClean="0"/>
              <a:t>income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?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Customer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i="1" dirty="0" smtClean="0"/>
              <a:t>customer satisfaction</a:t>
            </a:r>
            <a:r>
              <a:rPr lang="en-US" dirty="0" smtClean="0"/>
              <a:t>?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Learning and Growth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dan </a:t>
            </a:r>
            <a:r>
              <a:rPr lang="en-US" dirty="0" err="1" smtClean="0"/>
              <a:t>meningkat</a:t>
            </a:r>
            <a:r>
              <a:rPr lang="en-US" dirty="0" smtClean="0"/>
              <a:t> (</a:t>
            </a:r>
            <a:r>
              <a:rPr lang="en-US" dirty="0" err="1" smtClean="0"/>
              <a:t>inovasi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?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Internal Business Process</a:t>
            </a:r>
            <a:r>
              <a:rPr lang="en-US" dirty="0" smtClean="0"/>
              <a:t>: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i="1" dirty="0" smtClean="0"/>
              <a:t>customer value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Diskusi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penutup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: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stakeholder. </a:t>
            </a:r>
            <a:r>
              <a:rPr lang="en-US" sz="1800" dirty="0" smtClean="0"/>
              <a:t>(Johnson, </a:t>
            </a:r>
            <a:r>
              <a:rPr lang="en-US" sz="1800" dirty="0" err="1" smtClean="0"/>
              <a:t>Scholes</a:t>
            </a:r>
            <a:r>
              <a:rPr lang="en-US" sz="1800" dirty="0" smtClean="0"/>
              <a:t> and Whittington 2008)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Kecocokan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Sumberdaya</a:t>
            </a:r>
            <a:r>
              <a:rPr lang="en-US" dirty="0" smtClean="0"/>
              <a:t> dan </a:t>
            </a:r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Nilai-nilai</a:t>
            </a:r>
            <a:r>
              <a:rPr lang="en-US" dirty="0" smtClean="0"/>
              <a:t> dan </a:t>
            </a:r>
            <a:r>
              <a:rPr lang="en-US" dirty="0" err="1" smtClean="0"/>
              <a:t>pengharapan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(</a:t>
            </a:r>
            <a:r>
              <a:rPr lang="en-US" i="1" dirty="0" smtClean="0"/>
              <a:t>actor</a:t>
            </a:r>
            <a:r>
              <a:rPr lang="en-US" dirty="0" smtClean="0"/>
              <a:t>) yang </a:t>
            </a:r>
            <a:r>
              <a:rPr lang="en-US" dirty="0" err="1" smtClean="0"/>
              <a:t>berkuasa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Corporate Strategy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dan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;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investor, </a:t>
            </a:r>
            <a:r>
              <a:rPr lang="en-US" dirty="0" err="1" smtClean="0"/>
              <a:t>pemerintah</a:t>
            </a:r>
            <a:r>
              <a:rPr lang="en-US" dirty="0" smtClean="0"/>
              <a:t> dan </a:t>
            </a:r>
            <a:r>
              <a:rPr lang="en-US" dirty="0" err="1" smtClean="0"/>
              <a:t>persaingan</a:t>
            </a:r>
            <a:r>
              <a:rPr lang="en-US" dirty="0" smtClean="0"/>
              <a:t> global;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lain dan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Business Unit Strategy</a:t>
            </a:r>
            <a:r>
              <a:rPr lang="en-US" dirty="0" smtClean="0"/>
              <a:t>. Strategic business units (</a:t>
            </a:r>
            <a:r>
              <a:rPr lang="en-US" dirty="0" err="1" smtClean="0"/>
              <a:t>SBUs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unit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;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product, pricing,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dan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Operational Strategy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corporate dan </a:t>
            </a:r>
            <a:r>
              <a:rPr lang="en-US" dirty="0" err="1" smtClean="0"/>
              <a:t>SBU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dan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, dan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diformulasi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diasosiasikan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/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dan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diformulasi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yang formal dan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514350" indent="-514350"/>
            <a:r>
              <a:rPr lang="en-US" dirty="0" err="1" smtClean="0">
                <a:solidFill>
                  <a:srgbClr val="FFFF00"/>
                </a:solidFill>
              </a:rPr>
              <a:t>Analisis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eksternal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‘</a:t>
            </a:r>
            <a:r>
              <a:rPr lang="en-US" i="1" dirty="0" err="1" smtClean="0"/>
              <a:t>apa</a:t>
            </a:r>
            <a:r>
              <a:rPr lang="en-US" i="1" dirty="0" smtClean="0"/>
              <a:t> </a:t>
            </a:r>
            <a:r>
              <a:rPr lang="en-US" i="1" dirty="0" err="1" smtClean="0"/>
              <a:t>sih</a:t>
            </a:r>
            <a:r>
              <a:rPr lang="en-US" i="1" dirty="0" smtClean="0"/>
              <a:t> yang </a:t>
            </a:r>
            <a:r>
              <a:rPr lang="en-US" i="1" dirty="0" err="1" smtClean="0"/>
              <a:t>terjadi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luar</a:t>
            </a:r>
            <a:r>
              <a:rPr lang="en-US" i="1" dirty="0" smtClean="0"/>
              <a:t> </a:t>
            </a:r>
            <a:r>
              <a:rPr lang="en-US" i="1" dirty="0" err="1" smtClean="0"/>
              <a:t>sana</a:t>
            </a:r>
            <a:r>
              <a:rPr lang="en-US" dirty="0" smtClean="0"/>
              <a:t>?’,</a:t>
            </a:r>
          </a:p>
          <a:p>
            <a:pPr marL="514350" indent="-514350"/>
            <a:r>
              <a:rPr lang="en-US" dirty="0" err="1" smtClean="0">
                <a:solidFill>
                  <a:srgbClr val="FFFF00"/>
                </a:solidFill>
              </a:rPr>
              <a:t>Analisis</a:t>
            </a:r>
            <a:r>
              <a:rPr lang="en-US" dirty="0" smtClean="0">
                <a:solidFill>
                  <a:srgbClr val="FFFF00"/>
                </a:solidFill>
              </a:rPr>
              <a:t> internal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‘</a:t>
            </a:r>
            <a:r>
              <a:rPr lang="en-US" i="1" dirty="0" err="1" smtClean="0"/>
              <a:t>dimana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bisa</a:t>
            </a:r>
            <a:r>
              <a:rPr lang="en-US" i="1" dirty="0" smtClean="0"/>
              <a:t> </a:t>
            </a:r>
            <a:r>
              <a:rPr lang="en-US" i="1" dirty="0" err="1" smtClean="0"/>
              <a:t>menyesuaikan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apa</a:t>
            </a:r>
            <a:r>
              <a:rPr lang="en-US" i="1" dirty="0" smtClean="0"/>
              <a:t> yang </a:t>
            </a:r>
            <a:r>
              <a:rPr lang="en-US" i="1" dirty="0" err="1" smtClean="0"/>
              <a:t>terjadi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luar</a:t>
            </a:r>
            <a:r>
              <a:rPr lang="en-US" i="1" dirty="0" smtClean="0"/>
              <a:t> </a:t>
            </a:r>
            <a:r>
              <a:rPr lang="en-US" i="1" dirty="0" err="1" smtClean="0"/>
              <a:t>sana</a:t>
            </a:r>
            <a:r>
              <a:rPr lang="en-US" dirty="0" smtClean="0"/>
              <a:t>?’,</a:t>
            </a:r>
          </a:p>
          <a:p>
            <a:pPr marL="514350" indent="-514350"/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mengeksekusi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strategi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624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Dunia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Satu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ush Script MT" pitchFamily="66" charset="0"/>
              </a:rPr>
              <a:t>Keluarga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3414</TotalTime>
  <Words>2068</Words>
  <Application>Microsoft Office PowerPoint</Application>
  <PresentationFormat>On-screen Show (4:3)</PresentationFormat>
  <Paragraphs>224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Analisis Strategi Bisnis</vt:lpstr>
      <vt:lpstr>Kemampuan akhir yang diharapkan</vt:lpstr>
      <vt:lpstr>Topik bahasan</vt:lpstr>
      <vt:lpstr>Strategi dan pengembangannya</vt:lpstr>
      <vt:lpstr>Definisi</vt:lpstr>
      <vt:lpstr>PowerPoint Presentation</vt:lpstr>
      <vt:lpstr>Tingkatan strategi</vt:lpstr>
      <vt:lpstr>Dorongan pengembangan strategi</vt:lpstr>
      <vt:lpstr>Pengembangan strategi</vt:lpstr>
      <vt:lpstr>Arti penting strategi</vt:lpstr>
      <vt:lpstr>Analisis lingkungan eksternal</vt:lpstr>
      <vt:lpstr>Why and how?</vt:lpstr>
      <vt:lpstr>Analisis lingkungan internal</vt:lpstr>
      <vt:lpstr>Why?</vt:lpstr>
      <vt:lpstr>and How?</vt:lpstr>
      <vt:lpstr>PowerPoint Presentation</vt:lpstr>
      <vt:lpstr>PowerPoint Presentation</vt:lpstr>
      <vt:lpstr>Tools Analisis strategi</vt:lpstr>
      <vt:lpstr>PowerPoint Presentation</vt:lpstr>
      <vt:lpstr>Tools untuk Analisis Lingkungan Eksternal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Tools untuk Analisis Kemampuan Internal</vt:lpstr>
      <vt:lpstr>PowerPoint Presentation</vt:lpstr>
      <vt:lpstr>PowerPoint Presentation</vt:lpstr>
      <vt:lpstr>PowerPoint Presentation</vt:lpstr>
      <vt:lpstr>Tools untuk Definisi Strategi</vt:lpstr>
      <vt:lpstr>PowerPoint Presentation</vt:lpstr>
      <vt:lpstr>PowerPoint Presentation</vt:lpstr>
      <vt:lpstr>PowerPoint Presentation</vt:lpstr>
      <vt:lpstr>PowerPoint Presentation</vt:lpstr>
      <vt:lpstr>Tools untuk Implementasi Strategi</vt:lpstr>
      <vt:lpstr>PowerPoint Presentation</vt:lpstr>
      <vt:lpstr>PowerPoint Presentation</vt:lpstr>
      <vt:lpstr>PowerPoint Presentation</vt:lpstr>
      <vt:lpstr>Tools untuk Pengukuran Kinerja</vt:lpstr>
      <vt:lpstr>PowerPoint Presentation</vt:lpstr>
      <vt:lpstr>PowerPoint Presentation</vt:lpstr>
      <vt:lpstr>Diskusi &amp; 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SWO</dc:creator>
  <cp:lastModifiedBy>Fujitsu</cp:lastModifiedBy>
  <cp:revision>111</cp:revision>
  <dcterms:created xsi:type="dcterms:W3CDTF">2006-08-16T00:00:00Z</dcterms:created>
  <dcterms:modified xsi:type="dcterms:W3CDTF">2020-08-06T07:50:46Z</dcterms:modified>
</cp:coreProperties>
</file>