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96" r:id="rId5"/>
    <p:sldId id="265" r:id="rId6"/>
    <p:sldId id="303" r:id="rId7"/>
    <p:sldId id="295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/>
          </a:bodyPr>
          <a:lstStyle>
            <a:lvl1pPr algn="l">
              <a:defRPr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28116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1470025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Class Diagram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956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Pertemuan</a:t>
            </a:r>
            <a:r>
              <a:rPr lang="en-US" dirty="0" smtClean="0">
                <a:solidFill>
                  <a:schemeClr val="tx1"/>
                </a:solidFill>
              </a:rPr>
              <a:t> #</a:t>
            </a:r>
            <a:r>
              <a:rPr lang="id-ID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953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Attributes can be: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/>
              <a:t>public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/>
              <a:t>protected 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smtClean="0"/>
              <a:t>private </a:t>
            </a:r>
            <a:endParaRPr lang="id-ID" dirty="0" smtClean="0"/>
          </a:p>
          <a:p>
            <a:pPr>
              <a:buFontTx/>
              <a:buChar char="-"/>
            </a:pPr>
            <a:r>
              <a:rPr lang="en-US" dirty="0" smtClean="0"/>
              <a:t>/ </a:t>
            </a:r>
            <a:r>
              <a:rPr lang="en-US" dirty="0"/>
              <a:t>derived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Class Attributes (Cont’d)</a:t>
            </a:r>
            <a:endParaRPr lang="id-ID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t="26883" r="60431" b="22431"/>
          <a:stretch/>
        </p:blipFill>
        <p:spPr bwMode="auto">
          <a:xfrm>
            <a:off x="5486400" y="1752600"/>
            <a:ext cx="2642992" cy="37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7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114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Operations describe the class behavior and appear in the third compartment.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Class Operations </a:t>
            </a:r>
            <a:endParaRPr lang="id-ID" b="0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18493" r="61299" b="24829"/>
          <a:stretch/>
        </p:blipFill>
        <p:spPr bwMode="auto">
          <a:xfrm>
            <a:off x="5410200" y="1752600"/>
            <a:ext cx="2517732" cy="41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3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class may also include its responsibilities in a class diagram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responsibility is a contract or obligation of a class to perform a particular service.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Class Responsibilities</a:t>
            </a:r>
            <a:endParaRPr lang="id-ID" b="0" dirty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30308" r="31744" b="27226"/>
          <a:stretch/>
        </p:blipFill>
        <p:spPr bwMode="auto">
          <a:xfrm>
            <a:off x="4495800" y="3983605"/>
            <a:ext cx="3598102" cy="22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92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UML, object interconnections (logical or physical), are modeled as relationships.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three kinds of relationships in UML: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Dependencies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Generalizations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Associations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Relationships</a:t>
            </a:r>
            <a:endParaRPr lang="id-ID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891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dependency indicates a semantic relationship between two or more elements. The dependency from </a:t>
            </a:r>
            <a:r>
              <a:rPr lang="en-US" sz="1800" dirty="0" err="1"/>
              <a:t>CourseSchedule</a:t>
            </a:r>
            <a:r>
              <a:rPr lang="en-US" sz="1800" dirty="0"/>
              <a:t> to Course exists because Course is used in both the add and remove operations of </a:t>
            </a:r>
            <a:r>
              <a:rPr lang="en-US" sz="1800" dirty="0" err="1"/>
              <a:t>CourseSchedule</a:t>
            </a:r>
            <a:r>
              <a:rPr lang="en-US" sz="1800" dirty="0"/>
              <a:t>.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Dependency Relationships</a:t>
            </a:r>
            <a:endParaRPr lang="id-ID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33562" r="25196" b="40069"/>
          <a:stretch/>
        </p:blipFill>
        <p:spPr bwMode="auto">
          <a:xfrm>
            <a:off x="685800" y="3387245"/>
            <a:ext cx="6701424" cy="19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2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800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generalization connects a subclass to its superclass. It denotes an inheritance of attributes and behavior from the superclass to the subclass and indicates a specialization in the subclass of the more general superclass. 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Generalization Relationships </a:t>
            </a:r>
            <a:endParaRPr lang="id-ID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2261" r="61587" b="31164"/>
          <a:stretch/>
        </p:blipFill>
        <p:spPr bwMode="auto">
          <a:xfrm>
            <a:off x="5638800" y="1904999"/>
            <a:ext cx="2642992" cy="340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0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UML permits a class to inherit from multiple </a:t>
            </a:r>
            <a:r>
              <a:rPr lang="en-US" sz="2800" dirty="0" err="1"/>
              <a:t>superclasses</a:t>
            </a:r>
            <a:r>
              <a:rPr lang="en-US" sz="2800" dirty="0"/>
              <a:t>, although some programming languages (e.g., Java) do not permit multiple inheritance. 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Generalization Relationships (Cont’d)</a:t>
            </a:r>
            <a:endParaRPr lang="id-ID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29281" r="30588" b="28596"/>
          <a:stretch/>
        </p:blipFill>
        <p:spPr bwMode="auto">
          <a:xfrm>
            <a:off x="2545915" y="3166998"/>
            <a:ext cx="5912285" cy="308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47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If two classes in a model need to communicate with each other, there must be link between them. </a:t>
            </a:r>
            <a:endParaRPr lang="id-ID" sz="2800" dirty="0" smtClean="0"/>
          </a:p>
          <a:p>
            <a:pPr marL="0" indent="0">
              <a:buNone/>
            </a:pPr>
            <a:r>
              <a:rPr lang="en-US" sz="2800" dirty="0" smtClean="0"/>
              <a:t>An </a:t>
            </a:r>
            <a:r>
              <a:rPr lang="en-US" sz="2800" dirty="0">
                <a:solidFill>
                  <a:srgbClr val="FF0000"/>
                </a:solidFill>
              </a:rPr>
              <a:t>association</a:t>
            </a:r>
            <a:r>
              <a:rPr lang="en-US" sz="2800" dirty="0"/>
              <a:t> denotes that link. </a:t>
            </a:r>
            <a:endParaRPr lang="id-ID" sz="2800" dirty="0" smtClean="0"/>
          </a:p>
          <a:p>
            <a:pPr marL="0" indent="0">
              <a:buNone/>
            </a:pPr>
            <a:endParaRPr lang="id-ID" sz="28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id-ID" sz="28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id-ID" sz="28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800" dirty="0"/>
              <a:t>Here , an association is </a:t>
            </a:r>
            <a:r>
              <a:rPr lang="en-US" sz="2800" dirty="0">
                <a:solidFill>
                  <a:srgbClr val="FF0000"/>
                </a:solidFill>
              </a:rPr>
              <a:t>instructs.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Association Relationships</a:t>
            </a:r>
            <a:endParaRPr lang="id-ID" b="0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33389" r="20961" b="55994"/>
          <a:stretch/>
        </p:blipFill>
        <p:spPr bwMode="auto">
          <a:xfrm>
            <a:off x="914400" y="3505200"/>
            <a:ext cx="7753610" cy="7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42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 can indicate the </a:t>
            </a:r>
            <a:r>
              <a:rPr lang="en-US" sz="2800" dirty="0">
                <a:solidFill>
                  <a:srgbClr val="FF0000"/>
                </a:solidFill>
              </a:rPr>
              <a:t>multiplicity </a:t>
            </a:r>
            <a:r>
              <a:rPr lang="en-US" sz="2800" dirty="0"/>
              <a:t>of an association by adding </a:t>
            </a:r>
            <a:r>
              <a:rPr lang="en-US" sz="2800" dirty="0">
                <a:solidFill>
                  <a:srgbClr val="FF0000"/>
                </a:solidFill>
              </a:rPr>
              <a:t>multiplicity adornments </a:t>
            </a:r>
            <a:r>
              <a:rPr lang="en-US" sz="2800" dirty="0"/>
              <a:t>to the line denoting the association. </a:t>
            </a:r>
            <a:endParaRPr lang="id-ID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example indicates that a Student has one or more Instructors: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Association Relationships(Cont’d)</a:t>
            </a:r>
            <a:endParaRPr lang="id-ID" b="0" dirty="0"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38527" r="20961" b="51370"/>
          <a:stretch/>
        </p:blipFill>
        <p:spPr bwMode="auto">
          <a:xfrm>
            <a:off x="533400" y="4267200"/>
            <a:ext cx="7803715" cy="7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0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example indicates that every Instructor has one or more Students:</a:t>
            </a:r>
            <a:endParaRPr lang="id-ID" sz="28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Association Relationships (Cont’d)</a:t>
            </a:r>
            <a:endParaRPr lang="id-ID" b="0" dirty="0"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43150" r="21250" b="46918"/>
          <a:stretch/>
        </p:blipFill>
        <p:spPr bwMode="auto">
          <a:xfrm>
            <a:off x="685800" y="3519812"/>
            <a:ext cx="7753611" cy="72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Kemampuan akhir yang diharapkan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>
                <a:effectLst/>
              </a:rPr>
              <a:t>mampu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mampu</a:t>
            </a:r>
            <a:r>
              <a:rPr lang="en-US" dirty="0">
                <a:effectLst/>
              </a:rPr>
              <a:t> </a:t>
            </a:r>
            <a:r>
              <a:rPr lang="id-ID" dirty="0">
                <a:effectLst/>
              </a:rPr>
              <a:t>memahami dan </a:t>
            </a:r>
            <a:r>
              <a:rPr lang="en-US" dirty="0" err="1">
                <a:effectLst/>
              </a:rPr>
              <a:t>menggunakan</a:t>
            </a:r>
            <a:r>
              <a:rPr lang="en-US" dirty="0">
                <a:effectLst/>
              </a:rPr>
              <a:t> tools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melakukan</a:t>
            </a:r>
            <a:r>
              <a:rPr lang="en-US" dirty="0">
                <a:effectLst/>
              </a:rPr>
              <a:t> </a:t>
            </a:r>
            <a:r>
              <a:rPr lang="id-ID" dirty="0">
                <a:effectLst/>
              </a:rPr>
              <a:t>pendekatan perancangan berorintasi objek</a:t>
            </a:r>
          </a:p>
        </p:txBody>
      </p:sp>
      <p:pic>
        <p:nvPicPr>
          <p:cNvPr id="5" name="Picture 4" descr="actin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0600" y="1778540"/>
            <a:ext cx="1676400" cy="317446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FF0000"/>
                </a:solidFill>
              </a:rPr>
              <a:t>interface</a:t>
            </a:r>
            <a:r>
              <a:rPr lang="en-US" sz="2400" dirty="0"/>
              <a:t> is a named set of operations that specifies the behavior of objects without showing their inner structure. It can be rendered in the model by a one- or two-compartment rectangle, with the stereotype &lt;&gt; above the interface name. 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Interfaces</a:t>
            </a:r>
            <a:endParaRPr lang="id-ID" b="0" dirty="0"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42294" r="60240" b="42295"/>
          <a:stretch/>
        </p:blipFill>
        <p:spPr bwMode="auto">
          <a:xfrm>
            <a:off x="2586623" y="3886200"/>
            <a:ext cx="2586625" cy="11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9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dirty="0">
                <a:solidFill>
                  <a:srgbClr val="FF0000"/>
                </a:solidFill>
              </a:rPr>
              <a:t>enumeration</a:t>
            </a:r>
            <a:r>
              <a:rPr lang="en-US" sz="2000" dirty="0"/>
              <a:t> is a user-defined data type that consists of a name and an ordered list of enumeration literals.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Enumeration</a:t>
            </a:r>
            <a:endParaRPr lang="id-ID" b="0" dirty="0"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46918" r="61395" b="30479"/>
          <a:stretch/>
        </p:blipFill>
        <p:spPr bwMode="auto">
          <a:xfrm>
            <a:off x="3775553" y="2895600"/>
            <a:ext cx="2511469" cy="16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9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package </a:t>
            </a:r>
            <a:r>
              <a:rPr lang="en-US" sz="2000" dirty="0"/>
              <a:t>is a container-like element for organizing other elements into groups. </a:t>
            </a:r>
            <a:endParaRPr lang="id-ID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package can contain classes and other packages and diagrams. Packages can be used to provide controlled access between classes in different packages</a:t>
            </a:r>
            <a:r>
              <a:rPr lang="id-ID" sz="2000" dirty="0" smtClean="0"/>
              <a:t>.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Packages</a:t>
            </a:r>
            <a:endParaRPr lang="id-ID" b="0" dirty="0"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39384" r="62069" b="39041"/>
          <a:stretch/>
        </p:blipFill>
        <p:spPr bwMode="auto">
          <a:xfrm>
            <a:off x="2971800" y="3505200"/>
            <a:ext cx="2279737" cy="15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0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Example : Ticket Sale</a:t>
            </a:r>
            <a:endParaRPr lang="id-ID" b="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t="16267" r="23657" b="13185"/>
          <a:stretch/>
        </p:blipFill>
        <p:spPr bwMode="auto">
          <a:xfrm>
            <a:off x="1447280" y="1371600"/>
            <a:ext cx="6249439" cy="47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49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20592" r="42632" b="30565"/>
          <a:stretch/>
        </p:blipFill>
        <p:spPr bwMode="auto">
          <a:xfrm>
            <a:off x="152400" y="1600200"/>
            <a:ext cx="38862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67200" y="1371600"/>
            <a:ext cx="4419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Association : </a:t>
            </a:r>
            <a:r>
              <a:rPr lang="en-US" sz="2000" dirty="0" err="1" smtClean="0"/>
              <a:t>Petugas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,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ambil</a:t>
            </a:r>
            <a:r>
              <a:rPr lang="en-US" sz="2000" dirty="0" smtClean="0"/>
              <a:t> data </a:t>
            </a:r>
            <a:r>
              <a:rPr lang="en-US" sz="2000" dirty="0" err="1" smtClean="0"/>
              <a:t>Buku</a:t>
            </a:r>
            <a:r>
              <a:rPr lang="en-US" sz="2000" dirty="0" smtClean="0"/>
              <a:t>,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Inheritance :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(</a:t>
            </a:r>
            <a:r>
              <a:rPr lang="en-US" sz="2000" dirty="0" err="1" smtClean="0"/>
              <a:t>Peminjaman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Pengembalian</a:t>
            </a:r>
            <a:r>
              <a:rPr lang="en-US" sz="20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Realization :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,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Depedency</a:t>
            </a:r>
            <a:r>
              <a:rPr lang="en-US" sz="2000" dirty="0" smtClean="0"/>
              <a:t> :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Katalog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Aggregation : </a:t>
            </a:r>
            <a:r>
              <a:rPr lang="en-US" sz="2000" dirty="0" err="1" smtClean="0"/>
              <a:t>Buku</a:t>
            </a:r>
            <a:r>
              <a:rPr lang="en-US" sz="2000" dirty="0" smtClean="0"/>
              <a:t> (</a:t>
            </a:r>
            <a:r>
              <a:rPr lang="en-US" sz="2000" dirty="0" err="1" smtClean="0"/>
              <a:t>Katalog</a:t>
            </a:r>
            <a:r>
              <a:rPr lang="en-US" sz="2000" dirty="0" smtClean="0"/>
              <a:t>, </a:t>
            </a:r>
            <a:r>
              <a:rPr lang="en-US" sz="2000" dirty="0" err="1" smtClean="0"/>
              <a:t>Rak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Composition :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</a:t>
            </a:r>
            <a:r>
              <a:rPr lang="en-US" sz="2000" dirty="0" smtClean="0"/>
              <a:t> 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103275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87700"/>
            <a:ext cx="7772400" cy="13620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Diskusi &amp; penutup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ONDUC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2424112" cy="330560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92563"/>
          </a:xfrm>
        </p:spPr>
        <p:txBody>
          <a:bodyPr>
            <a:normAutofit/>
          </a:bodyPr>
          <a:lstStyle/>
          <a:p>
            <a:pPr lvl="0"/>
            <a:r>
              <a:rPr lang="id-ID" dirty="0">
                <a:effectLst/>
              </a:rPr>
              <a:t>Definisi</a:t>
            </a:r>
          </a:p>
          <a:p>
            <a:pPr lvl="0"/>
            <a:r>
              <a:rPr lang="en-US" dirty="0" err="1">
                <a:effectLst/>
              </a:rPr>
              <a:t>Elemen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class diagram</a:t>
            </a:r>
            <a:endParaRPr lang="id-ID" dirty="0">
              <a:effectLst/>
            </a:endParaRPr>
          </a:p>
          <a:p>
            <a:pPr lvl="0"/>
            <a:r>
              <a:rPr lang="en-US" dirty="0" err="1">
                <a:effectLst/>
              </a:rPr>
              <a:t>Kasus</a:t>
            </a:r>
            <a:r>
              <a:rPr lang="en-US" dirty="0">
                <a:effectLst/>
              </a:rPr>
              <a:t> &amp; </a:t>
            </a:r>
            <a:r>
              <a:rPr lang="en-US" dirty="0" err="1">
                <a:effectLst/>
              </a:rPr>
              <a:t>syarat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fungsional</a:t>
            </a:r>
            <a:endParaRPr lang="id-ID" dirty="0">
              <a:effectLst/>
            </a:endParaRPr>
          </a:p>
          <a:p>
            <a:pPr lvl="0"/>
            <a:r>
              <a:rPr lang="en-US" dirty="0" err="1">
                <a:effectLst/>
              </a:rPr>
              <a:t>Kasus</a:t>
            </a:r>
            <a:r>
              <a:rPr lang="en-US" dirty="0">
                <a:effectLst/>
              </a:rPr>
              <a:t> &amp; </a:t>
            </a:r>
            <a:r>
              <a:rPr lang="en-US" dirty="0" err="1">
                <a:effectLst/>
              </a:rPr>
              <a:t>pengujian</a:t>
            </a:r>
            <a:endParaRPr lang="id-ID" dirty="0">
              <a:effectLst/>
            </a:endParaRPr>
          </a:p>
          <a:p>
            <a:r>
              <a:rPr lang="en-US" dirty="0" err="1">
                <a:effectLst/>
              </a:rPr>
              <a:t>Membangun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class diagram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studi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kasus</a:t>
            </a:r>
            <a:endParaRPr lang="en-US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9400"/>
            <a:ext cx="7772400" cy="1362075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Class diagram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3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Diagram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diagram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Kelas</a:t>
            </a:r>
            <a:endParaRPr lang="en-US" dirty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Atribut</a:t>
            </a:r>
            <a:endParaRPr lang="en-US" dirty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Operasi</a:t>
            </a:r>
            <a:endParaRPr lang="en-US" dirty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solidFill>
                  <a:schemeClr val="tx1"/>
                </a:solidFill>
                <a:effectLst/>
              </a:rPr>
              <a:t>Definisi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A class is a description of a set of objects that share the same attributes, operations, relationships, and semantics. Graphically, a class is rendered as a rectangle, usually including its name, attributes, and operations in separate, designated compartments.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solidFill>
                  <a:schemeClr val="tx1"/>
                </a:solidFill>
                <a:effectLst/>
              </a:rPr>
              <a:t>Class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28253" r="63898" b="35788"/>
          <a:stretch/>
        </p:blipFill>
        <p:spPr bwMode="auto">
          <a:xfrm>
            <a:off x="3352800" y="3960669"/>
            <a:ext cx="1981200" cy="236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0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name of the class is the only required tag in the graphical representation of a class. It always appears in the top-most compartment.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b="0" dirty="0" smtClean="0">
                <a:effectLst/>
              </a:rPr>
              <a:t>Nama Class</a:t>
            </a:r>
            <a:endParaRPr lang="id-ID" b="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t="48116" r="63994" b="14584"/>
          <a:stretch/>
        </p:blipFill>
        <p:spPr bwMode="auto">
          <a:xfrm>
            <a:off x="3463446" y="3851740"/>
            <a:ext cx="1914395" cy="23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3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attribute is a named property of a class that describes the object being modeled. In the class diagram, attributes appear in the second compartment just below the name-compartment.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b="0" dirty="0" smtClean="0">
                <a:effectLst/>
              </a:rPr>
              <a:t>Atribut Class</a:t>
            </a:r>
            <a:endParaRPr lang="id-ID" b="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t="31165" r="60432" b="26198"/>
          <a:stretch/>
        </p:blipFill>
        <p:spPr bwMode="auto">
          <a:xfrm>
            <a:off x="6392448" y="3886200"/>
            <a:ext cx="2066796" cy="24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47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6172200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Attributes are usually listed in the form: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attributeName</a:t>
            </a:r>
            <a:r>
              <a:rPr lang="en-US" dirty="0" smtClean="0"/>
              <a:t> </a:t>
            </a:r>
            <a:r>
              <a:rPr lang="en-US" dirty="0"/>
              <a:t>: Type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derived attribute is one that can be computed from other attributes, but doesn’t actually exist. For example, a Person’s age can be computed from his birth date. A derived attribute is designated by a preceding ‘/’ as in</a:t>
            </a:r>
            <a:r>
              <a:rPr lang="en-US" dirty="0" smtClean="0"/>
              <a:t>: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 smtClean="0"/>
              <a:t>/ </a:t>
            </a:r>
            <a:r>
              <a:rPr lang="en-US" dirty="0"/>
              <a:t>age : Date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248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Dunia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Keluarga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2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id-ID" dirty="0"/>
              <a:t>Class Attributes (Cont’d)</a:t>
            </a:r>
            <a:endParaRPr lang="id-ID" b="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t="27740" r="60432" b="21233"/>
          <a:stretch/>
        </p:blipFill>
        <p:spPr bwMode="auto">
          <a:xfrm>
            <a:off x="6324600" y="2029215"/>
            <a:ext cx="2642993" cy="37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6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762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Class Diagram</vt:lpstr>
      <vt:lpstr>Kemampuan akhir yang diharapkan</vt:lpstr>
      <vt:lpstr>Topik bahasan</vt:lpstr>
      <vt:lpstr>Class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Hubungan antar kelas</vt:lpstr>
      <vt:lpstr>Diskusi &amp; penutup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SWO</dc:creator>
  <cp:lastModifiedBy>User</cp:lastModifiedBy>
  <cp:revision>76</cp:revision>
  <dcterms:created xsi:type="dcterms:W3CDTF">2006-08-16T00:00:00Z</dcterms:created>
  <dcterms:modified xsi:type="dcterms:W3CDTF">2020-11-14T08:23:22Z</dcterms:modified>
</cp:coreProperties>
</file>