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96" r:id="rId5"/>
    <p:sldId id="265" r:id="rId6"/>
    <p:sldId id="295" r:id="rId7"/>
    <p:sldId id="297" r:id="rId8"/>
    <p:sldId id="298" r:id="rId9"/>
    <p:sldId id="299" r:id="rId10"/>
    <p:sldId id="300" r:id="rId11"/>
    <p:sldId id="260" r:id="rId12"/>
    <p:sldId id="301" r:id="rId13"/>
    <p:sldId id="302"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4" y="19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772400" cy="1470025"/>
          </a:xfrm>
        </p:spPr>
        <p:txBody>
          <a:bodyPr/>
          <a:lstStyle>
            <a:lvl1pPr algn="r">
              <a:defRPr>
                <a:solidFill>
                  <a:schemeClr val="bg1"/>
                </a:solidFill>
                <a:latin typeface="Impac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3200" y="3886200"/>
            <a:ext cx="6400800" cy="1752600"/>
          </a:xfrm>
        </p:spPr>
        <p:txBody>
          <a:bodyPr/>
          <a:lstStyle>
            <a:lvl1pPr marL="0" indent="0" algn="r">
              <a:buNone/>
              <a:defRPr>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15000" cy="1143000"/>
          </a:xfrm>
        </p:spPr>
        <p:txBody>
          <a:bodyPr>
            <a:normAutofit/>
          </a:bodyPr>
          <a:lstStyle>
            <a:lvl1pPr algn="l">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1pPr>
            <a:lvl2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2pPr>
            <a:lvl3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3pPr>
            <a:lvl4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4pPr>
            <a:lvl5pPr>
              <a:defRP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rgbClr val="FFFF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7" name="Picture 6" descr="bg.jpg"/>
          <p:cNvPicPr>
            <a:picLocks noChangeAspect="1"/>
          </p:cNvPicPr>
          <p:nvPr userDrawn="1"/>
        </p:nvPicPr>
        <p:blipFill>
          <a:blip r:embed="rId13"/>
          <a:stretch>
            <a:fillRect/>
          </a:stretch>
        </p:blipFill>
        <p:spPr>
          <a:xfrm>
            <a:off x="0" y="0"/>
            <a:ext cx="928116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2575"/>
            <a:ext cx="9144000" cy="1470025"/>
          </a:xfrm>
        </p:spPr>
        <p:txBody>
          <a:bodyPr/>
          <a:lstStyle/>
          <a:p>
            <a:pPr algn="ctr"/>
            <a:r>
              <a:rPr lang="id-ID" b="1" dirty="0" smtClean="0">
                <a:solidFill>
                  <a:schemeClr val="tx1"/>
                </a:solidFill>
              </a:rPr>
              <a:t>Pendekatan Terstruktur Vs Berorientasi Objek</a:t>
            </a:r>
            <a:endParaRPr lang="en-US" dirty="0">
              <a:solidFill>
                <a:schemeClr val="tx1"/>
              </a:solidFill>
            </a:endParaRPr>
          </a:p>
        </p:txBody>
      </p:sp>
      <p:sp>
        <p:nvSpPr>
          <p:cNvPr id="3" name="Subtitle 2"/>
          <p:cNvSpPr>
            <a:spLocks noGrp="1"/>
          </p:cNvSpPr>
          <p:nvPr>
            <p:ph type="subTitle" idx="1"/>
          </p:nvPr>
        </p:nvSpPr>
        <p:spPr>
          <a:xfrm>
            <a:off x="2133600" y="2895600"/>
            <a:ext cx="6400800" cy="1752600"/>
          </a:xfrm>
        </p:spPr>
        <p:txBody>
          <a:bodyPr/>
          <a:lstStyle/>
          <a:p>
            <a:r>
              <a:rPr lang="en-US" dirty="0" err="1" smtClean="0">
                <a:solidFill>
                  <a:schemeClr val="tx1"/>
                </a:solidFill>
              </a:rPr>
              <a:t>Pertemuan</a:t>
            </a:r>
            <a:r>
              <a:rPr lang="en-US" dirty="0" smtClean="0">
                <a:solidFill>
                  <a:schemeClr val="tx1"/>
                </a:solidFill>
              </a:rPr>
              <a:t> #1</a:t>
            </a:r>
            <a:r>
              <a:rPr lang="id-ID" dirty="0" smtClean="0">
                <a:solidFill>
                  <a:schemeClr val="tx1"/>
                </a:solidFill>
              </a:rPr>
              <a:t>5</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47500" lnSpcReduction="20000"/>
          </a:bodyPr>
          <a:lstStyle/>
          <a:p>
            <a:pPr marL="514350" indent="-514350">
              <a:buFont typeface="+mj-lt"/>
              <a:buAutoNum type="alphaLcPeriod"/>
            </a:pPr>
            <a:r>
              <a:rPr lang="id-ID" b="0" dirty="0" smtClean="0">
                <a:solidFill>
                  <a:schemeClr val="tx1"/>
                </a:solidFill>
                <a:effectLst/>
              </a:rPr>
              <a:t>SSAD </a:t>
            </a:r>
            <a:r>
              <a:rPr lang="id-ID" b="0" dirty="0">
                <a:solidFill>
                  <a:schemeClr val="tx1"/>
                </a:solidFill>
                <a:effectLst/>
              </a:rPr>
              <a:t>berorientasi utama pada proses, sehingga mengabaikan kebutuhan </a:t>
            </a:r>
            <a:r>
              <a:rPr lang="id-ID" b="0" dirty="0" smtClean="0">
                <a:solidFill>
                  <a:schemeClr val="tx1"/>
                </a:solidFill>
                <a:effectLst/>
              </a:rPr>
              <a:t>non-fungsional.</a:t>
            </a:r>
          </a:p>
          <a:p>
            <a:pPr marL="514350" indent="-514350">
              <a:buFont typeface="+mj-lt"/>
              <a:buAutoNum type="alphaLcPeriod"/>
            </a:pPr>
            <a:r>
              <a:rPr lang="id-ID" b="0" dirty="0" smtClean="0">
                <a:solidFill>
                  <a:schemeClr val="tx1"/>
                </a:solidFill>
                <a:effectLst/>
              </a:rPr>
              <a:t>Sedikit </a:t>
            </a:r>
            <a:r>
              <a:rPr lang="id-ID" b="0" dirty="0">
                <a:solidFill>
                  <a:schemeClr val="tx1"/>
                </a:solidFill>
                <a:effectLst/>
              </a:rPr>
              <a:t>sekali manajemen langsung terkait dengan </a:t>
            </a:r>
            <a:r>
              <a:rPr lang="id-ID" b="0" dirty="0" smtClean="0">
                <a:solidFill>
                  <a:schemeClr val="tx1"/>
                </a:solidFill>
                <a:effectLst/>
              </a:rPr>
              <a:t>SSAD</a:t>
            </a:r>
          </a:p>
          <a:p>
            <a:pPr marL="514350" indent="-514350">
              <a:buFont typeface="+mj-lt"/>
              <a:buAutoNum type="alphaLcPeriod"/>
            </a:pPr>
            <a:r>
              <a:rPr lang="id-ID" b="0" dirty="0" smtClean="0">
                <a:solidFill>
                  <a:schemeClr val="tx1"/>
                </a:solidFill>
                <a:effectLst/>
              </a:rPr>
              <a:t>Prinsip </a:t>
            </a:r>
            <a:r>
              <a:rPr lang="id-ID" b="0" dirty="0">
                <a:solidFill>
                  <a:schemeClr val="tx1"/>
                </a:solidFill>
                <a:effectLst/>
              </a:rPr>
              <a:t>dasar SSAD merupakan pengembangan non-iterative (waterfall), akan tetapi kebutuhan akan berubah pada setiap </a:t>
            </a:r>
            <a:r>
              <a:rPr lang="id-ID" b="0" dirty="0" smtClean="0">
                <a:solidFill>
                  <a:schemeClr val="tx1"/>
                </a:solidFill>
                <a:effectLst/>
              </a:rPr>
              <a:t>proses.</a:t>
            </a:r>
          </a:p>
          <a:p>
            <a:pPr marL="514350" indent="-514350">
              <a:buFont typeface="+mj-lt"/>
              <a:buAutoNum type="alphaLcPeriod"/>
            </a:pPr>
            <a:r>
              <a:rPr lang="id-ID" b="0" dirty="0" smtClean="0">
                <a:solidFill>
                  <a:schemeClr val="tx1"/>
                </a:solidFill>
                <a:effectLst/>
              </a:rPr>
              <a:t>Interaksi </a:t>
            </a:r>
            <a:r>
              <a:rPr lang="id-ID" b="0" dirty="0">
                <a:solidFill>
                  <a:schemeClr val="tx1"/>
                </a:solidFill>
                <a:effectLst/>
              </a:rPr>
              <a:t>antara analisis atau pengguna tidak komprehensif, karena sistem telah didefinisikan dari awal, sehingga tidak adaptif terhadap perubahan (kebutuhan-kebutuhan baru</a:t>
            </a:r>
            <a:r>
              <a:rPr lang="id-ID" b="0" dirty="0" smtClean="0">
                <a:solidFill>
                  <a:schemeClr val="tx1"/>
                </a:solidFill>
                <a:effectLst/>
              </a:rPr>
              <a:t>).</a:t>
            </a:r>
          </a:p>
          <a:p>
            <a:pPr marL="514350" indent="-514350">
              <a:buFont typeface="+mj-lt"/>
              <a:buAutoNum type="alphaLcPeriod"/>
            </a:pPr>
            <a:r>
              <a:rPr lang="id-ID" b="0" dirty="0" smtClean="0">
                <a:solidFill>
                  <a:schemeClr val="tx1"/>
                </a:solidFill>
                <a:effectLst/>
              </a:rPr>
              <a:t>Selain </a:t>
            </a:r>
            <a:r>
              <a:rPr lang="id-ID" b="0" dirty="0">
                <a:solidFill>
                  <a:schemeClr val="tx1"/>
                </a:solidFill>
                <a:effectLst/>
              </a:rPr>
              <a:t>dengan menggunakan desain logic dan DFD, tidak cukup tool yang digunakan untuk mengkomunikasikan dengan pengguna, sehingga sangat </a:t>
            </a:r>
            <a:r>
              <a:rPr lang="id-ID" b="0" dirty="0" smtClean="0">
                <a:solidFill>
                  <a:schemeClr val="tx1"/>
                </a:solidFill>
                <a:effectLst/>
              </a:rPr>
              <a:t>s</a:t>
            </a:r>
            <a:r>
              <a:rPr lang="en-US" b="0" dirty="0" smtClean="0">
                <a:solidFill>
                  <a:schemeClr val="tx1"/>
                </a:solidFill>
                <a:effectLst/>
              </a:rPr>
              <a:t>u</a:t>
            </a:r>
            <a:r>
              <a:rPr lang="id-ID" b="0" dirty="0" smtClean="0">
                <a:solidFill>
                  <a:schemeClr val="tx1"/>
                </a:solidFill>
                <a:effectLst/>
              </a:rPr>
              <a:t>lit </a:t>
            </a:r>
            <a:r>
              <a:rPr lang="id-ID" b="0" dirty="0">
                <a:solidFill>
                  <a:schemeClr val="tx1"/>
                </a:solidFill>
                <a:effectLst/>
              </a:rPr>
              <a:t>bagi pengguna untuk melakukan </a:t>
            </a:r>
            <a:r>
              <a:rPr lang="id-ID" b="0" dirty="0" smtClean="0">
                <a:solidFill>
                  <a:schemeClr val="tx1"/>
                </a:solidFill>
                <a:effectLst/>
              </a:rPr>
              <a:t>evaluasi.</a:t>
            </a:r>
          </a:p>
          <a:p>
            <a:pPr marL="514350" indent="-514350">
              <a:buFont typeface="+mj-lt"/>
              <a:buAutoNum type="alphaLcPeriod"/>
            </a:pPr>
            <a:r>
              <a:rPr lang="id-ID" b="0" dirty="0" smtClean="0">
                <a:solidFill>
                  <a:schemeClr val="tx1"/>
                </a:solidFill>
                <a:effectLst/>
              </a:rPr>
              <a:t>Pada </a:t>
            </a:r>
            <a:r>
              <a:rPr lang="id-ID" b="0" dirty="0">
                <a:solidFill>
                  <a:schemeClr val="tx1"/>
                </a:solidFill>
                <a:effectLst/>
              </a:rPr>
              <a:t>SAAD </a:t>
            </a:r>
            <a:r>
              <a:rPr lang="id-ID" b="0" dirty="0" smtClean="0">
                <a:solidFill>
                  <a:schemeClr val="tx1"/>
                </a:solidFill>
                <a:effectLst/>
              </a:rPr>
              <a:t>s</a:t>
            </a:r>
            <a:r>
              <a:rPr lang="en-US" b="0" dirty="0" smtClean="0">
                <a:solidFill>
                  <a:schemeClr val="tx1"/>
                </a:solidFill>
                <a:effectLst/>
              </a:rPr>
              <a:t>u</a:t>
            </a:r>
            <a:r>
              <a:rPr lang="id-ID" b="0" dirty="0" smtClean="0">
                <a:solidFill>
                  <a:schemeClr val="tx1"/>
                </a:solidFill>
                <a:effectLst/>
              </a:rPr>
              <a:t>lit </a:t>
            </a:r>
            <a:r>
              <a:rPr lang="id-ID" b="0" dirty="0">
                <a:solidFill>
                  <a:schemeClr val="tx1"/>
                </a:solidFill>
                <a:effectLst/>
              </a:rPr>
              <a:t>sekali untuk memutuskan ketika ingin menghentikan dekomposisi dan </a:t>
            </a:r>
            <a:r>
              <a:rPr lang="id-ID" b="0" dirty="0" smtClean="0">
                <a:solidFill>
                  <a:schemeClr val="tx1"/>
                </a:solidFill>
                <a:effectLst/>
              </a:rPr>
              <a:t>m</a:t>
            </a:r>
            <a:r>
              <a:rPr lang="en-US" b="0" dirty="0" smtClean="0">
                <a:solidFill>
                  <a:schemeClr val="tx1"/>
                </a:solidFill>
                <a:effectLst/>
              </a:rPr>
              <a:t>u</a:t>
            </a:r>
            <a:r>
              <a:rPr lang="id-ID" b="0" smtClean="0">
                <a:solidFill>
                  <a:schemeClr val="tx1"/>
                </a:solidFill>
                <a:effectLst/>
              </a:rPr>
              <a:t>lai </a:t>
            </a:r>
            <a:r>
              <a:rPr lang="id-ID" b="0" dirty="0">
                <a:solidFill>
                  <a:schemeClr val="tx1"/>
                </a:solidFill>
                <a:effectLst/>
              </a:rPr>
              <a:t>membuat </a:t>
            </a:r>
            <a:r>
              <a:rPr lang="id-ID" b="0" dirty="0" smtClean="0">
                <a:solidFill>
                  <a:schemeClr val="tx1"/>
                </a:solidFill>
                <a:effectLst/>
              </a:rPr>
              <a:t>sistem.</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tidak selalu memenuhi kebutuhan </a:t>
            </a:r>
            <a:r>
              <a:rPr lang="id-ID" b="0" dirty="0" smtClean="0">
                <a:solidFill>
                  <a:schemeClr val="tx1"/>
                </a:solidFill>
                <a:effectLst/>
              </a:rPr>
              <a:t>pengguna.</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tidak dapat memenuhi kebutuhan terkait bahasa pemrograman berorientasi obyek, karena metode ini memang didesain untuk mendukung bahasa pemrograman terstruktur, tidak berorientasi pada obyek (Jadalowen, 2002).</a:t>
            </a:r>
          </a:p>
          <a:p>
            <a:pPr marL="514350" indent="-514350" fontAlgn="base">
              <a:buFont typeface="+mj-lt"/>
              <a:buAutoNum type="alphaLcPeriod"/>
            </a:pPr>
            <a:endParaRPr lang="id-ID" b="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Kekurangan </a:t>
            </a:r>
            <a:r>
              <a:rPr lang="id-ID" b="0" dirty="0">
                <a:effectLst/>
              </a:rPr>
              <a:t>pendekatan </a:t>
            </a:r>
            <a:r>
              <a:rPr lang="id-ID" b="0" dirty="0" smtClean="0">
                <a:effectLst/>
              </a:rPr>
              <a:t>terstruktur</a:t>
            </a:r>
            <a:endParaRPr lang="id-ID" b="0" dirty="0">
              <a:effectLst/>
            </a:endParaRPr>
          </a:p>
        </p:txBody>
      </p:sp>
    </p:spTree>
    <p:extLst>
      <p:ext uri="{BB962C8B-B14F-4D97-AF65-F5344CB8AC3E}">
        <p14:creationId xmlns:p14="http://schemas.microsoft.com/office/powerpoint/2010/main" val="414569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1362075"/>
          </a:xfrm>
        </p:spPr>
        <p:txBody>
          <a:bodyPr/>
          <a:lstStyle/>
          <a:p>
            <a:pPr algn="ctr"/>
            <a:r>
              <a:rPr lang="id-ID" dirty="0" smtClean="0">
                <a:solidFill>
                  <a:schemeClr val="tx1"/>
                </a:solidFill>
              </a:rPr>
              <a:t>PENDEKATAN BERORIENTASI OBJEK</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0000" lnSpcReduction="20000"/>
          </a:bodyPr>
          <a:lstStyle/>
          <a:p>
            <a:pPr marL="0" indent="0" fontAlgn="base">
              <a:buNone/>
            </a:pPr>
            <a:r>
              <a:rPr lang="id-ID" b="0" dirty="0">
                <a:solidFill>
                  <a:schemeClr val="tx1"/>
                </a:solidFill>
                <a:effectLst/>
              </a:rPr>
              <a:t>Pendekatan secara object oriented Pemrograman berorientasi objek merupakan paradigma pemrograman yang berorientasikan kepada objek. Semua data dan fungsi di dalam paradigma ini dibungkus dalam kelas-kelas atau objek-objek. Bandingkan dengan logika pemrograman terstruktur. Setiap objek dapat menerima pesan, memproses data, dan mengirim pesan ke objek lainnya, Model data berorientasi objek dikatakan dapat memberi fleksibilitas yang lebih, kemudahan mengubah program, dan digunakan luas dalam teknik piranti lunak skala besar. Lebih jauh lagi, pendukung OOP mengklaim bahwa OOP lebih mudah dipelajari bagi pemula dibanding dengan pendekatan sebelumnya, dan pendekatan OOP lebih mudah dikembangkan dan dirawat.</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a:effectLst/>
              </a:rPr>
              <a:t>P</a:t>
            </a:r>
            <a:r>
              <a:rPr lang="id-ID" b="0" dirty="0" smtClean="0">
                <a:effectLst/>
              </a:rPr>
              <a:t>endekatan Berorientasi Objek</a:t>
            </a:r>
            <a:endParaRPr lang="id-ID" b="0" dirty="0">
              <a:effectLst/>
            </a:endParaRPr>
          </a:p>
        </p:txBody>
      </p:sp>
    </p:spTree>
    <p:extLst>
      <p:ext uri="{BB962C8B-B14F-4D97-AF65-F5344CB8AC3E}">
        <p14:creationId xmlns:p14="http://schemas.microsoft.com/office/powerpoint/2010/main" val="98237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0000" lnSpcReduction="20000"/>
          </a:bodyPr>
          <a:lstStyle/>
          <a:p>
            <a:pPr marL="0" indent="0" fontAlgn="base">
              <a:buNone/>
            </a:pPr>
            <a:r>
              <a:rPr lang="id-ID" b="0" dirty="0">
                <a:solidFill>
                  <a:schemeClr val="tx1"/>
                </a:solidFill>
                <a:effectLst/>
              </a:rPr>
              <a:t>Pendekatan secara object oriented Pemrograman berorientasi objek merupakan paradigma pemrograman yang berorientasikan kepada objek. Semua data dan fungsi di dalam paradigma ini dibungkus dalam kelas-kelas atau objek-objek. Bandingkan dengan logika pemrograman terstruktur. Setiap objek dapat menerima pesan, memproses data, dan mengirim pesan ke objek lainnya, Model data berorientasi objek dikatakan dapat memberi fleksibilitas yang lebih, kemudahan mengubah program, dan digunakan luas dalam teknik piranti lunak skala besar. Lebih jauh lagi, pendukung OOP mengklaim bahwa OOP lebih mudah dipelajari bagi pemula dibanding dengan pendekatan sebelumnya, dan pendekatan OOP lebih mudah dikembangkan dan dirawat.</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a:effectLst/>
              </a:rPr>
              <a:t>P</a:t>
            </a:r>
            <a:r>
              <a:rPr lang="id-ID" b="0" dirty="0" smtClean="0">
                <a:effectLst/>
              </a:rPr>
              <a:t>endekatan Berorientasi Objek</a:t>
            </a:r>
            <a:endParaRPr lang="id-ID" b="0" dirty="0">
              <a:effectLst/>
            </a:endParaRPr>
          </a:p>
        </p:txBody>
      </p:sp>
    </p:spTree>
    <p:extLst>
      <p:ext uri="{BB962C8B-B14F-4D97-AF65-F5344CB8AC3E}">
        <p14:creationId xmlns:p14="http://schemas.microsoft.com/office/powerpoint/2010/main" val="261347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187700"/>
            <a:ext cx="7772400" cy="1362075"/>
          </a:xfrm>
        </p:spPr>
        <p:txBody>
          <a:bodyPr/>
          <a:lstStyle/>
          <a:p>
            <a:r>
              <a:rPr lang="en-US" smtClean="0">
                <a:solidFill>
                  <a:schemeClr val="tx1"/>
                </a:solidFill>
              </a:rPr>
              <a:t>Diskusi &amp; penutup</a:t>
            </a:r>
            <a:endParaRPr lang="en-US">
              <a:solidFill>
                <a:schemeClr val="tx1"/>
              </a:solidFill>
            </a:endParaRPr>
          </a:p>
        </p:txBody>
      </p:sp>
      <p:pic>
        <p:nvPicPr>
          <p:cNvPr id="6" name="Picture 5" descr="CONDUCT2.gif"/>
          <p:cNvPicPr>
            <a:picLocks noChangeAspect="1"/>
          </p:cNvPicPr>
          <p:nvPr/>
        </p:nvPicPr>
        <p:blipFill>
          <a:blip r:embed="rId2"/>
          <a:stretch>
            <a:fillRect/>
          </a:stretch>
        </p:blipFill>
        <p:spPr>
          <a:xfrm>
            <a:off x="762000" y="1600200"/>
            <a:ext cx="2424112" cy="3305607"/>
          </a:xfrm>
          <a:prstGeom prst="rect">
            <a:avLst/>
          </a:prstGeom>
        </p:spPr>
      </p:pic>
      <p:sp>
        <p:nvSpPr>
          <p:cNvPr id="5"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Kemampuan akhir yang diharapkan</a:t>
            </a:r>
            <a:endParaRPr lang="en-US"/>
          </a:p>
        </p:txBody>
      </p:sp>
      <p:sp>
        <p:nvSpPr>
          <p:cNvPr id="3" name="Content Placeholder 2"/>
          <p:cNvSpPr>
            <a:spLocks noGrp="1"/>
          </p:cNvSpPr>
          <p:nvPr>
            <p:ph idx="1"/>
          </p:nvPr>
        </p:nvSpPr>
        <p:spPr>
          <a:xfrm>
            <a:off x="3048000" y="1600200"/>
            <a:ext cx="5638800" cy="4525963"/>
          </a:xfrm>
        </p:spPr>
        <p:txBody>
          <a:bodyPr>
            <a:normAutofit/>
          </a:bodyPr>
          <a:lstStyle/>
          <a:p>
            <a:pPr lvl="0"/>
            <a:r>
              <a:rPr lang="en-US" dirty="0" err="1" smtClean="0"/>
              <a:t>Anda</a:t>
            </a:r>
            <a:r>
              <a:rPr lang="en-US" dirty="0" smtClean="0"/>
              <a:t> </a:t>
            </a:r>
            <a:r>
              <a:rPr lang="en-US" dirty="0" err="1" smtClean="0">
                <a:effectLst/>
              </a:rPr>
              <a:t>mampu</a:t>
            </a:r>
            <a:r>
              <a:rPr lang="en-US" dirty="0" smtClean="0">
                <a:effectLst/>
              </a:rPr>
              <a:t> </a:t>
            </a:r>
            <a:r>
              <a:rPr lang="id-ID" dirty="0">
                <a:effectLst/>
              </a:rPr>
              <a:t>menerapkan dan memahami terhadap ketepatan penggunaan  model pendekatan perancangan </a:t>
            </a:r>
            <a:r>
              <a:rPr lang="id-ID" dirty="0" smtClean="0">
                <a:effectLst/>
              </a:rPr>
              <a:t>sistem. </a:t>
            </a:r>
            <a:endParaRPr lang="id-ID" dirty="0">
              <a:effectLst/>
            </a:endParaRPr>
          </a:p>
        </p:txBody>
      </p:sp>
      <p:pic>
        <p:nvPicPr>
          <p:cNvPr id="5" name="Picture 4" descr="acting1.gif"/>
          <p:cNvPicPr>
            <a:picLocks noChangeAspect="1"/>
          </p:cNvPicPr>
          <p:nvPr/>
        </p:nvPicPr>
        <p:blipFill>
          <a:blip r:embed="rId2"/>
          <a:stretch>
            <a:fillRect/>
          </a:stretch>
        </p:blipFill>
        <p:spPr>
          <a:xfrm flipH="1">
            <a:off x="990600" y="1778540"/>
            <a:ext cx="1676400" cy="3174460"/>
          </a:xfrm>
          <a:prstGeom prst="rect">
            <a:avLst/>
          </a:prstGeom>
        </p:spPr>
      </p:pic>
      <p:sp>
        <p:nvSpPr>
          <p:cNvPr id="6"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3" name="Content Placeholder 2"/>
          <p:cNvSpPr>
            <a:spLocks noGrp="1"/>
          </p:cNvSpPr>
          <p:nvPr>
            <p:ph idx="1"/>
          </p:nvPr>
        </p:nvSpPr>
        <p:spPr>
          <a:xfrm>
            <a:off x="457200" y="1676400"/>
            <a:ext cx="8229600" cy="3992563"/>
          </a:xfrm>
        </p:spPr>
        <p:txBody>
          <a:bodyPr>
            <a:normAutofit/>
          </a:bodyPr>
          <a:lstStyle/>
          <a:p>
            <a:pPr lvl="0"/>
            <a:r>
              <a:rPr lang="id-ID" dirty="0">
                <a:effectLst/>
              </a:rPr>
              <a:t>Evaluasi terstruktur</a:t>
            </a:r>
          </a:p>
          <a:p>
            <a:pPr lvl="0"/>
            <a:r>
              <a:rPr lang="id-ID" dirty="0">
                <a:effectLst/>
              </a:rPr>
              <a:t>Evaluasi berorintasi objek</a:t>
            </a:r>
          </a:p>
          <a:p>
            <a:pPr lvl="0"/>
            <a:r>
              <a:rPr lang="id-ID" dirty="0">
                <a:effectLst/>
              </a:rPr>
              <a:t>Perbandingan </a:t>
            </a:r>
          </a:p>
          <a:p>
            <a:r>
              <a:rPr lang="id-ID" dirty="0">
                <a:effectLst/>
              </a:rPr>
              <a:t>Ketepatan penggunaan pendekatan perancangan sistem</a:t>
            </a:r>
            <a:endParaRPr lang="en-US" i="1" dirty="0"/>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1362075"/>
          </a:xfrm>
        </p:spPr>
        <p:txBody>
          <a:bodyPr/>
          <a:lstStyle/>
          <a:p>
            <a:pPr algn="ctr"/>
            <a:r>
              <a:rPr lang="id-ID" dirty="0" smtClean="0">
                <a:solidFill>
                  <a:schemeClr val="tx1"/>
                </a:solidFill>
              </a:rPr>
              <a:t>Pendekatan terstruktur</a:t>
            </a:r>
            <a:endParaRPr lang="en-US" dirty="0">
              <a:solidFill>
                <a:schemeClr val="tx1"/>
              </a:solidFill>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extLst>
      <p:ext uri="{BB962C8B-B14F-4D97-AF65-F5344CB8AC3E}">
        <p14:creationId xmlns:p14="http://schemas.microsoft.com/office/powerpoint/2010/main" val="179383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916363"/>
          </a:xfrm>
        </p:spPr>
        <p:txBody>
          <a:bodyPr>
            <a:normAutofit fontScale="70000" lnSpcReduction="20000"/>
          </a:bodyPr>
          <a:lstStyle/>
          <a:p>
            <a:pPr>
              <a:buNone/>
            </a:pPr>
            <a:r>
              <a:rPr lang="id-ID" b="0" dirty="0" smtClean="0">
                <a:solidFill>
                  <a:schemeClr val="tx1"/>
                </a:solidFill>
                <a:effectLst/>
              </a:rPr>
              <a:t>Pendekatan </a:t>
            </a:r>
            <a:r>
              <a:rPr lang="id-ID" b="0" dirty="0">
                <a:solidFill>
                  <a:schemeClr val="tx1"/>
                </a:solidFill>
                <a:effectLst/>
              </a:rPr>
              <a:t>secara terstruktur adalah mengenalkan penggunaan alat-alat dan teknik-teknik untuk mengembangkan sistem yang terstruktur. Teknik terstruktur, merupakan pendekatan formal untuk memecahkan masalah-masalah dalam aktivitas bisnis menjadi bagian-bagian kecil yang dapat diatur dan berhubungan untuk kemudian dapat disatukan kembali menjadi satu kesatuan yang dapat dipergunakan untuk memecahkan masalah. Tujuan pendekatan terstruktur adalah agar pada akhir pengembangan perangkat lunak dapat memenuhi kebutuhan user, dilakukan tepat waktu, tidak melampaui anggaran biaya, mudah</a:t>
            </a:r>
            <a:endParaRPr lang="en-US"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a:r>
              <a:rPr lang="id-ID" dirty="0" smtClean="0">
                <a:solidFill>
                  <a:schemeClr val="tx1"/>
                </a:solidFill>
                <a:effectLst/>
              </a:rPr>
              <a:t>Pendekatan Terstruktur</a:t>
            </a:r>
            <a:endParaRPr lang="en-US" dirty="0">
              <a:solidFill>
                <a:schemeClr val="tx1"/>
              </a:solidFill>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0000" lnSpcReduction="20000"/>
          </a:bodyPr>
          <a:lstStyle/>
          <a:p>
            <a:pPr marL="514350" indent="-514350" fontAlgn="base">
              <a:buFont typeface="+mj-lt"/>
              <a:buAutoNum type="arabicPeriod"/>
            </a:pPr>
            <a:r>
              <a:rPr lang="id-ID" b="0" dirty="0" smtClean="0">
                <a:solidFill>
                  <a:schemeClr val="tx1"/>
                </a:solidFill>
                <a:effectLst/>
              </a:rPr>
              <a:t>Dilakukan </a:t>
            </a:r>
            <a:r>
              <a:rPr lang="id-ID" b="0" dirty="0">
                <a:solidFill>
                  <a:schemeClr val="tx1"/>
                </a:solidFill>
                <a:effectLst/>
              </a:rPr>
              <a:t>secara </a:t>
            </a:r>
            <a:r>
              <a:rPr lang="id-ID" b="0" dirty="0" smtClean="0">
                <a:solidFill>
                  <a:schemeClr val="tx1"/>
                </a:solidFill>
                <a:effectLst/>
              </a:rPr>
              <a:t>iterasi, dengan </a:t>
            </a:r>
            <a:r>
              <a:rPr lang="id-ID" b="0" dirty="0">
                <a:solidFill>
                  <a:schemeClr val="tx1"/>
                </a:solidFill>
                <a:effectLst/>
              </a:rPr>
              <a:t>iterasi akan didapat hasil yang lebih baik, terlalu banyak iterasi juga akan menurunkan hasilnya dan menunjukkan bahwa tahap sebelumnya tidak dilakukan dengan </a:t>
            </a:r>
            <a:r>
              <a:rPr lang="id-ID" b="0" dirty="0" smtClean="0">
                <a:solidFill>
                  <a:schemeClr val="tx1"/>
                </a:solidFill>
                <a:effectLst/>
              </a:rPr>
              <a:t>baik.</a:t>
            </a:r>
          </a:p>
          <a:p>
            <a:pPr marL="514350" indent="-514350" fontAlgn="base">
              <a:buFont typeface="+mj-lt"/>
              <a:buAutoNum type="arabicPeriod"/>
            </a:pPr>
            <a:r>
              <a:rPr lang="id-ID" b="0" dirty="0" smtClean="0">
                <a:solidFill>
                  <a:schemeClr val="tx1"/>
                </a:solidFill>
                <a:effectLst/>
              </a:rPr>
              <a:t>Merancang </a:t>
            </a:r>
            <a:r>
              <a:rPr lang="id-ID" b="0" dirty="0">
                <a:solidFill>
                  <a:schemeClr val="tx1"/>
                </a:solidFill>
                <a:effectLst/>
              </a:rPr>
              <a:t>berdasar </a:t>
            </a:r>
            <a:r>
              <a:rPr lang="id-ID" b="0" dirty="0" smtClean="0">
                <a:solidFill>
                  <a:schemeClr val="tx1"/>
                </a:solidFill>
                <a:effectLst/>
              </a:rPr>
              <a:t>modul, modularisasi </a:t>
            </a:r>
            <a:r>
              <a:rPr lang="id-ID" b="0" dirty="0">
                <a:solidFill>
                  <a:schemeClr val="tx1"/>
                </a:solidFill>
                <a:effectLst/>
              </a:rPr>
              <a:t>adalah proses yang membagi suatu sistem menjadi beberapa modul yang dapat beroperasi secara </a:t>
            </a:r>
            <a:r>
              <a:rPr lang="id-ID" b="0" dirty="0" smtClean="0">
                <a:solidFill>
                  <a:schemeClr val="tx1"/>
                </a:solidFill>
                <a:effectLst/>
              </a:rPr>
              <a:t>independent.</a:t>
            </a:r>
          </a:p>
          <a:p>
            <a:pPr marL="514350" indent="-514350" fontAlgn="base">
              <a:buFont typeface="+mj-lt"/>
              <a:buAutoNum type="arabicPeriod"/>
            </a:pPr>
            <a:r>
              <a:rPr lang="id-ID" b="0" dirty="0">
                <a:solidFill>
                  <a:schemeClr val="tx1"/>
                </a:solidFill>
                <a:effectLst/>
              </a:rPr>
              <a:t>B</a:t>
            </a:r>
            <a:r>
              <a:rPr lang="id-ID" b="0" dirty="0" smtClean="0">
                <a:solidFill>
                  <a:schemeClr val="tx1"/>
                </a:solidFill>
                <a:effectLst/>
              </a:rPr>
              <a:t>ekerja </a:t>
            </a:r>
            <a:r>
              <a:rPr lang="id-ID" b="0" dirty="0">
                <a:solidFill>
                  <a:schemeClr val="tx1"/>
                </a:solidFill>
                <a:effectLst/>
              </a:rPr>
              <a:t>dengan pendekatan </a:t>
            </a:r>
            <a:r>
              <a:rPr lang="id-ID" b="0" dirty="0" smtClean="0">
                <a:solidFill>
                  <a:schemeClr val="tx1"/>
                </a:solidFill>
                <a:effectLst/>
              </a:rPr>
              <a:t>top-down, dimulai </a:t>
            </a:r>
            <a:r>
              <a:rPr lang="id-ID" b="0" dirty="0">
                <a:solidFill>
                  <a:schemeClr val="tx1"/>
                </a:solidFill>
                <a:effectLst/>
              </a:rPr>
              <a:t>dari level atas (secara global) kemudian diuraikan sampai ke tingkat modul (rinci</a:t>
            </a:r>
            <a:r>
              <a:rPr lang="id-ID" b="0" dirty="0" smtClean="0">
                <a:solidFill>
                  <a:schemeClr val="tx1"/>
                </a:solidFill>
                <a:effectLst/>
              </a:rPr>
              <a:t>).</a:t>
            </a:r>
            <a:endParaRPr lang="en-US" b="0" dirty="0" smtClean="0">
              <a:solidFill>
                <a:schemeClr val="tx1"/>
              </a:solidFill>
              <a:effectLst/>
            </a:endParaRPr>
          </a:p>
          <a:p>
            <a:pPr marL="514350" indent="-514350" fontAlgn="base">
              <a:buFont typeface="+mj-lt"/>
              <a:buAutoNum type="arabicPeriod"/>
            </a:pPr>
            <a:r>
              <a:rPr lang="id-ID" b="0" dirty="0">
                <a:solidFill>
                  <a:schemeClr val="tx1"/>
                </a:solidFill>
                <a:effectLst/>
              </a:rPr>
              <a:t>Kegiatan dilakukan secara paralel, pengembangan subsistem-subsistem dapat dilakukan secara paralel, sehingga akan memperpendek waktu pengembangan system.</a:t>
            </a:r>
          </a:p>
          <a:p>
            <a:pPr marL="0" indent="0" fontAlgn="base">
              <a:buNone/>
            </a:pPr>
            <a:endParaRPr lang="en-US" b="0" dirty="0" smtClean="0">
              <a:solidFill>
                <a:schemeClr val="tx1"/>
              </a:solidFill>
              <a:effectLst/>
            </a:endParaRPr>
          </a:p>
          <a:p>
            <a:pPr marL="514350" indent="-514350" fontAlgn="base">
              <a:buFont typeface="+mj-lt"/>
              <a:buAutoNum type="arabicPeriod"/>
            </a:pPr>
            <a:endParaRPr lang="id-ID" b="0" dirty="0" smtClean="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a:effectLst/>
              </a:rPr>
              <a:t>Ciri-ciri utama yang mendukung pendekatan </a:t>
            </a:r>
            <a:r>
              <a:rPr lang="id-ID" b="0" dirty="0" smtClean="0">
                <a:effectLst/>
              </a:rPr>
              <a:t>terstruktur</a:t>
            </a:r>
            <a:endParaRPr lang="id-ID" b="0" dirty="0">
              <a:effectLst/>
            </a:endParaRPr>
          </a:p>
        </p:txBody>
      </p:sp>
    </p:spTree>
    <p:extLst>
      <p:ext uri="{BB962C8B-B14F-4D97-AF65-F5344CB8AC3E}">
        <p14:creationId xmlns:p14="http://schemas.microsoft.com/office/powerpoint/2010/main" val="3064135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0000" lnSpcReduction="20000"/>
          </a:bodyPr>
          <a:lstStyle/>
          <a:p>
            <a:pPr marL="0" indent="0" fontAlgn="base">
              <a:buNone/>
            </a:pPr>
            <a:endParaRPr lang="id-ID" b="0" dirty="0" smtClean="0">
              <a:solidFill>
                <a:schemeClr val="tx1"/>
              </a:solidFill>
              <a:effectLst/>
            </a:endParaRPr>
          </a:p>
          <a:p>
            <a:pPr marL="0" indent="0" fontAlgn="base">
              <a:buNone/>
            </a:pPr>
            <a:r>
              <a:rPr lang="id-ID" b="0" dirty="0" smtClean="0">
                <a:solidFill>
                  <a:schemeClr val="tx1"/>
                </a:solidFill>
                <a:effectLst/>
              </a:rPr>
              <a:t>Pendekatan </a:t>
            </a:r>
            <a:r>
              <a:rPr lang="id-ID" b="0" dirty="0">
                <a:solidFill>
                  <a:schemeClr val="tx1"/>
                </a:solidFill>
                <a:effectLst/>
              </a:rPr>
              <a:t>pengembangan sistem secara terstruktur lebih sulit digunakan dalam pembangunan sistem karena beberapa tools yang digunakan tidak cukup untuk mengkomunikasikan dengan pengguna, sehingga sangat sulit bagi pengguna untuk melakukan evaluasi. Dibandingkan dengan metode SSAD, OOAD lebih mudah digunakan dalam pembangunan system. Salah satu alasannya karena tidak ada pemisahan antara fase desain dan analisis, sehingga meningkatkan komunikasi antara user dan developer dari awal hingga akhir pembangunan sistem. Dibandingkan dengan SSAD, waktu pengembangan, level organisasi, ketangguhan,dan penggunaan kembali (reuse) kode program lebih tinggi dibandingkan dengan metode OOAD (Sommerville, 2000</a:t>
            </a:r>
            <a:r>
              <a:rPr lang="id-ID" b="0" dirty="0" smtClean="0">
                <a:solidFill>
                  <a:schemeClr val="tx1"/>
                </a:solidFill>
                <a:effectLst/>
              </a:rPr>
              <a:t>).</a:t>
            </a:r>
            <a:endParaRPr lang="id-ID" b="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a:effectLst/>
              </a:rPr>
              <a:t>Ciri-ciri utama yang mendukung pendekatan </a:t>
            </a:r>
            <a:r>
              <a:rPr lang="id-ID" b="0" dirty="0" smtClean="0">
                <a:effectLst/>
              </a:rPr>
              <a:t>terstruktur</a:t>
            </a:r>
            <a:endParaRPr lang="id-ID" b="0" dirty="0">
              <a:effectLst/>
            </a:endParaRPr>
          </a:p>
        </p:txBody>
      </p:sp>
    </p:spTree>
    <p:extLst>
      <p:ext uri="{BB962C8B-B14F-4D97-AF65-F5344CB8AC3E}">
        <p14:creationId xmlns:p14="http://schemas.microsoft.com/office/powerpoint/2010/main" val="267907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81601"/>
          </a:xfrm>
        </p:spPr>
        <p:txBody>
          <a:bodyPr>
            <a:normAutofit fontScale="92500" lnSpcReduction="20000"/>
          </a:bodyPr>
          <a:lstStyle/>
          <a:p>
            <a:pPr fontAlgn="base"/>
            <a:r>
              <a:rPr lang="id-ID" b="0" dirty="0">
                <a:solidFill>
                  <a:schemeClr val="tx1"/>
                </a:solidFill>
                <a:effectLst/>
              </a:rPr>
              <a:t>Beberapa tools yang digunakan pada pendekatan pengembangan sistem secara terstruktur seperti:</a:t>
            </a:r>
            <a:br>
              <a:rPr lang="id-ID" b="0" dirty="0">
                <a:solidFill>
                  <a:schemeClr val="tx1"/>
                </a:solidFill>
                <a:effectLst/>
              </a:rPr>
            </a:br>
            <a:r>
              <a:rPr lang="id-ID" b="0" dirty="0">
                <a:solidFill>
                  <a:schemeClr val="tx1"/>
                </a:solidFill>
                <a:effectLst/>
              </a:rPr>
              <a:t>* DFD (Data Flow Diagram )</a:t>
            </a:r>
            <a:br>
              <a:rPr lang="id-ID" b="0" dirty="0">
                <a:solidFill>
                  <a:schemeClr val="tx1"/>
                </a:solidFill>
                <a:effectLst/>
              </a:rPr>
            </a:br>
            <a:r>
              <a:rPr lang="id-ID" b="0" dirty="0">
                <a:solidFill>
                  <a:schemeClr val="tx1"/>
                </a:solidFill>
                <a:effectLst/>
              </a:rPr>
              <a:t>* Kamus Data</a:t>
            </a:r>
            <a:br>
              <a:rPr lang="id-ID" b="0" dirty="0">
                <a:solidFill>
                  <a:schemeClr val="tx1"/>
                </a:solidFill>
                <a:effectLst/>
              </a:rPr>
            </a:br>
            <a:r>
              <a:rPr lang="id-ID" b="0" dirty="0">
                <a:solidFill>
                  <a:schemeClr val="tx1"/>
                </a:solidFill>
                <a:effectLst/>
              </a:rPr>
              <a:t>* Entity Relationship Diagram (ERD)</a:t>
            </a:r>
            <a:br>
              <a:rPr lang="id-ID" b="0" dirty="0">
                <a:solidFill>
                  <a:schemeClr val="tx1"/>
                </a:solidFill>
                <a:effectLst/>
              </a:rPr>
            </a:br>
            <a:r>
              <a:rPr lang="id-ID" b="0" dirty="0">
                <a:solidFill>
                  <a:schemeClr val="tx1"/>
                </a:solidFill>
                <a:effectLst/>
              </a:rPr>
              <a:t>* State Transition Diagram (STD)</a:t>
            </a:r>
          </a:p>
          <a:p>
            <a:pPr fontAlgn="base"/>
            <a:r>
              <a:rPr lang="id-ID" b="0" dirty="0">
                <a:solidFill>
                  <a:schemeClr val="tx1"/>
                </a:solidFill>
                <a:effectLst/>
              </a:rPr>
              <a:t>* Structured Chart</a:t>
            </a:r>
          </a:p>
          <a:p>
            <a:pPr fontAlgn="base"/>
            <a:r>
              <a:rPr lang="id-ID" b="0" dirty="0">
                <a:solidFill>
                  <a:schemeClr val="tx1"/>
                </a:solidFill>
                <a:effectLst/>
              </a:rPr>
              <a:t>* Diagram SADT (Structured Analysis and Design Techniques)</a:t>
            </a:r>
          </a:p>
          <a:p>
            <a:pPr fontAlgn="base"/>
            <a:r>
              <a:rPr lang="id-ID" b="0" dirty="0">
                <a:solidFill>
                  <a:schemeClr val="tx1"/>
                </a:solidFill>
                <a:effectLst/>
              </a:rPr>
              <a:t>* Diagram Warnier/Orr</a:t>
            </a:r>
          </a:p>
          <a:p>
            <a:pPr fontAlgn="base"/>
            <a:r>
              <a:rPr lang="id-ID" b="0" dirty="0">
                <a:solidFill>
                  <a:schemeClr val="tx1"/>
                </a:solidFill>
                <a:effectLst/>
              </a:rPr>
              <a:t>* Diagram Jakson’s</a:t>
            </a: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Tree>
    <p:extLst>
      <p:ext uri="{BB962C8B-B14F-4D97-AF65-F5344CB8AC3E}">
        <p14:creationId xmlns:p14="http://schemas.microsoft.com/office/powerpoint/2010/main" val="306568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4267200"/>
          </a:xfrm>
        </p:spPr>
        <p:txBody>
          <a:bodyPr>
            <a:normAutofit fontScale="70000" lnSpcReduction="20000"/>
          </a:bodyPr>
          <a:lstStyle/>
          <a:p>
            <a:pPr marL="514350" indent="-514350">
              <a:buFont typeface="+mj-lt"/>
              <a:buAutoNum type="alphaLcPeriod"/>
            </a:pPr>
            <a:r>
              <a:rPr lang="id-ID" b="0" dirty="0" smtClean="0">
                <a:solidFill>
                  <a:schemeClr val="tx1"/>
                </a:solidFill>
                <a:effectLst/>
              </a:rPr>
              <a:t>Milestone </a:t>
            </a:r>
            <a:r>
              <a:rPr lang="id-ID" b="0" dirty="0">
                <a:solidFill>
                  <a:schemeClr val="tx1"/>
                </a:solidFill>
                <a:effectLst/>
              </a:rPr>
              <a:t>diperlihatkan dengan jelas yang memudahkan dalam manajemen </a:t>
            </a:r>
            <a:r>
              <a:rPr lang="id-ID" b="0" dirty="0" smtClean="0">
                <a:solidFill>
                  <a:schemeClr val="tx1"/>
                </a:solidFill>
                <a:effectLst/>
              </a:rPr>
              <a:t>proyek</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merupakan pendekatan visual, ini membuat metode ini mudah dimengerti oleh pengguna atau </a:t>
            </a:r>
            <a:r>
              <a:rPr lang="id-ID" b="0" dirty="0" smtClean="0">
                <a:solidFill>
                  <a:schemeClr val="tx1"/>
                </a:solidFill>
                <a:effectLst/>
              </a:rPr>
              <a:t>programmer.</a:t>
            </a:r>
          </a:p>
          <a:p>
            <a:pPr marL="514350" indent="-514350">
              <a:buFont typeface="+mj-lt"/>
              <a:buAutoNum type="alphaLcPeriod"/>
            </a:pPr>
            <a:r>
              <a:rPr lang="id-ID" b="0" dirty="0" smtClean="0">
                <a:solidFill>
                  <a:schemeClr val="tx1"/>
                </a:solidFill>
                <a:effectLst/>
              </a:rPr>
              <a:t>Penggunaan </a:t>
            </a:r>
            <a:r>
              <a:rPr lang="id-ID" b="0" dirty="0">
                <a:solidFill>
                  <a:schemeClr val="tx1"/>
                </a:solidFill>
                <a:effectLst/>
              </a:rPr>
              <a:t>analisis grafis dan tool seperti DFD menjadikan SSAD menjadikan bagus untuk </a:t>
            </a:r>
            <a:r>
              <a:rPr lang="id-ID" b="0" dirty="0" smtClean="0">
                <a:solidFill>
                  <a:schemeClr val="tx1"/>
                </a:solidFill>
                <a:effectLst/>
              </a:rPr>
              <a:t>digunakan.</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merupakan metode yang diketahui secara umum pada berbagai </a:t>
            </a:r>
            <a:r>
              <a:rPr lang="id-ID" b="0" dirty="0" smtClean="0">
                <a:solidFill>
                  <a:schemeClr val="tx1"/>
                </a:solidFill>
                <a:effectLst/>
              </a:rPr>
              <a:t>industry.</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sudah diterapkan begitu lama sehingga metode ini sudah matang dan layak untuk </a:t>
            </a:r>
            <a:r>
              <a:rPr lang="id-ID" b="0" dirty="0" smtClean="0">
                <a:solidFill>
                  <a:schemeClr val="tx1"/>
                </a:solidFill>
                <a:effectLst/>
              </a:rPr>
              <a:t>digunakan.</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memungkinkan untuk melakukan validasi antara berbagai </a:t>
            </a:r>
            <a:r>
              <a:rPr lang="id-ID" b="0" dirty="0" smtClean="0">
                <a:solidFill>
                  <a:schemeClr val="tx1"/>
                </a:solidFill>
                <a:effectLst/>
              </a:rPr>
              <a:t>kebutuhan</a:t>
            </a:r>
          </a:p>
          <a:p>
            <a:pPr marL="514350" indent="-514350">
              <a:buFont typeface="+mj-lt"/>
              <a:buAutoNum type="alphaLcPeriod"/>
            </a:pPr>
            <a:r>
              <a:rPr lang="id-ID" b="0" dirty="0" smtClean="0">
                <a:solidFill>
                  <a:schemeClr val="tx1"/>
                </a:solidFill>
                <a:effectLst/>
              </a:rPr>
              <a:t>SSAD </a:t>
            </a:r>
            <a:r>
              <a:rPr lang="id-ID" b="0" dirty="0">
                <a:solidFill>
                  <a:schemeClr val="tx1"/>
                </a:solidFill>
                <a:effectLst/>
              </a:rPr>
              <a:t>relatif simpel dan mudah dimengerti.</a:t>
            </a:r>
          </a:p>
          <a:p>
            <a:pPr marL="514350" indent="-514350" fontAlgn="base">
              <a:buFont typeface="+mj-lt"/>
              <a:buAutoNum type="alphaLcPeriod"/>
            </a:pPr>
            <a:endParaRPr lang="id-ID" b="0" dirty="0">
              <a:solidFill>
                <a:schemeClr val="tx1"/>
              </a:solidFill>
              <a:effectLst/>
            </a:endParaRPr>
          </a:p>
        </p:txBody>
      </p:sp>
      <p:sp>
        <p:nvSpPr>
          <p:cNvPr id="4" name="Subtitle 2"/>
          <p:cNvSpPr txBox="1">
            <a:spLocks/>
          </p:cNvSpPr>
          <p:nvPr/>
        </p:nvSpPr>
        <p:spPr>
          <a:xfrm>
            <a:off x="685800" y="6248400"/>
            <a:ext cx="7772400" cy="609600"/>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solidFill>
                  <a:schemeClr val="bg1"/>
                </a:solidFill>
                <a:latin typeface="Brush Script MT" pitchFamily="66" charset="0"/>
              </a:rPr>
              <a:t>Dunia</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Satu</a:t>
            </a:r>
            <a:r>
              <a:rPr lang="en-US" sz="3200" dirty="0" smtClean="0">
                <a:solidFill>
                  <a:schemeClr val="bg1"/>
                </a:solidFill>
                <a:latin typeface="Brush Script MT" pitchFamily="66" charset="0"/>
              </a:rPr>
              <a:t> </a:t>
            </a:r>
            <a:r>
              <a:rPr lang="en-US" sz="3200" dirty="0" err="1" smtClean="0">
                <a:solidFill>
                  <a:schemeClr val="bg1"/>
                </a:solidFill>
                <a:latin typeface="Brush Script MT" pitchFamily="66" charset="0"/>
              </a:rPr>
              <a:t>Keluarga</a:t>
            </a:r>
            <a:endParaRPr kumimoji="0" lang="en-US" sz="3200" b="0" i="0" u="none" strike="noStrike" kern="1200" cap="none" spc="0" normalizeH="0" baseline="0" noProof="0" dirty="0">
              <a:ln>
                <a:noFill/>
              </a:ln>
              <a:solidFill>
                <a:schemeClr val="bg1"/>
              </a:solidFill>
              <a:effectLst/>
              <a:uLnTx/>
              <a:uFillTx/>
              <a:latin typeface="Brush Script MT" pitchFamily="66" charset="0"/>
            </a:endParaRPr>
          </a:p>
        </p:txBody>
      </p:sp>
      <p:sp>
        <p:nvSpPr>
          <p:cNvPr id="5" name="Title 1"/>
          <p:cNvSpPr txBox="1">
            <a:spLocks/>
          </p:cNvSpPr>
          <p:nvPr/>
        </p:nvSpPr>
        <p:spPr>
          <a:xfrm>
            <a:off x="0" y="282575"/>
            <a:ext cx="91440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pitchFamily="34" charset="0"/>
                <a:ea typeface="+mj-ea"/>
                <a:cs typeface="+mj-cs"/>
              </a:defRPr>
            </a:lvl1pPr>
          </a:lstStyle>
          <a:p>
            <a:pPr algn="ctr" fontAlgn="base"/>
            <a:r>
              <a:rPr lang="id-ID" b="0" dirty="0" smtClean="0">
                <a:effectLst/>
              </a:rPr>
              <a:t>Kelebihan </a:t>
            </a:r>
            <a:r>
              <a:rPr lang="id-ID" b="0" dirty="0">
                <a:effectLst/>
              </a:rPr>
              <a:t>pendekatan </a:t>
            </a:r>
            <a:r>
              <a:rPr lang="id-ID" b="0" dirty="0" smtClean="0">
                <a:effectLst/>
              </a:rPr>
              <a:t>terstruktur</a:t>
            </a:r>
            <a:endParaRPr lang="id-ID" b="0" dirty="0">
              <a:effectLst/>
            </a:endParaRPr>
          </a:p>
        </p:txBody>
      </p:sp>
    </p:spTree>
    <p:extLst>
      <p:ext uri="{BB962C8B-B14F-4D97-AF65-F5344CB8AC3E}">
        <p14:creationId xmlns:p14="http://schemas.microsoft.com/office/powerpoint/2010/main" val="1915712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828</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Pendekatan Terstruktur Vs Berorientasi Objek</vt:lpstr>
      <vt:lpstr>Kemampuan akhir yang diharapkan</vt:lpstr>
      <vt:lpstr>Topik bahasan</vt:lpstr>
      <vt:lpstr>Pendekatan terstruktur</vt:lpstr>
      <vt:lpstr>PowerPoint Presentation</vt:lpstr>
      <vt:lpstr>PowerPoint Presentation</vt:lpstr>
      <vt:lpstr>PowerPoint Presentation</vt:lpstr>
      <vt:lpstr>PowerPoint Presentation</vt:lpstr>
      <vt:lpstr>PowerPoint Presentation</vt:lpstr>
      <vt:lpstr>PowerPoint Presentation</vt:lpstr>
      <vt:lpstr>PENDEKATAN BERORIENTASI OBJEK</vt:lpstr>
      <vt:lpstr>PowerPoint Presentation</vt:lpstr>
      <vt:lpstr>PowerPoint Presentation</vt:lpstr>
      <vt:lpstr>Diskusi &amp; penutup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SWO</dc:creator>
  <cp:lastModifiedBy>User</cp:lastModifiedBy>
  <cp:revision>54</cp:revision>
  <dcterms:created xsi:type="dcterms:W3CDTF">2006-08-16T00:00:00Z</dcterms:created>
  <dcterms:modified xsi:type="dcterms:W3CDTF">2020-12-12T06:29:09Z</dcterms:modified>
</cp:coreProperties>
</file>