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28116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2575"/>
            <a:ext cx="9144000" cy="1470025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Activity 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956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#</a:t>
            </a:r>
            <a:r>
              <a:rPr lang="id-ID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Komponen Activity Diagram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8130" name="Picture 2" descr="https://www.dictio.id/uploads/db3342/original/2X/4/4a02a8fdea6d3ea88e794c863e9a13126ff20b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505200" cy="1476375"/>
          </a:xfrm>
          <a:prstGeom prst="rect">
            <a:avLst/>
          </a:prstGeom>
          <a:noFill/>
        </p:spPr>
      </p:pic>
      <p:pic>
        <p:nvPicPr>
          <p:cNvPr id="48132" name="Picture 4" descr="https://www.dictio.id/uploads/db3342/original/2X/a/ac5c95972888712b6ec6e0b891f2828396340bc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1" y="1857364"/>
            <a:ext cx="5210180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07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Komponen 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 fontScale="92500"/>
          </a:bodyPr>
          <a:lstStyle/>
          <a:p>
            <a:r>
              <a:rPr lang="id-ID" dirty="0">
                <a:solidFill>
                  <a:srgbClr val="FF0000"/>
                </a:solidFill>
              </a:rPr>
              <a:t>Swimlanes</a:t>
            </a:r>
            <a:r>
              <a:rPr lang="id-ID" dirty="0"/>
              <a:t> : Memecah activity diagram menjadi baris dan kolom untuk membagi tangung jawab obyek-obyek yang melakukan aktivitas. </a:t>
            </a:r>
          </a:p>
          <a:p>
            <a:r>
              <a:rPr lang="id-ID" dirty="0">
                <a:solidFill>
                  <a:srgbClr val="FF0000"/>
                </a:solidFill>
              </a:rPr>
              <a:t>Transition</a:t>
            </a:r>
            <a:r>
              <a:rPr lang="id-ID" dirty="0"/>
              <a:t> : Menunjukan aktivitas selanjutnya setelah aktivitas sebelumnya.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293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Komponen Activity Diagram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" name="Picture 2" descr="https://www.dictio.id/uploads/db3342/original/2X/7/71b4194c5a946ef10a691091a30cb4b0d0d76e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23232"/>
            <a:ext cx="6858048" cy="546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80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Fork vs Join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Terkadang keliru dalam penggunaan decission dengan</a:t>
            </a:r>
            <a:r>
              <a:rPr lang="id-ID" b="1" dirty="0"/>
              <a:t> fork</a:t>
            </a:r>
            <a:r>
              <a:rPr lang="id-ID" dirty="0"/>
              <a:t>. Jika decission digunkan untuk memecah aktivitas yang bersifat kondisional misalnya </a:t>
            </a:r>
            <a:r>
              <a:rPr lang="id-ID" b="1" dirty="0"/>
              <a:t>Ya-Tidak</a:t>
            </a:r>
            <a:r>
              <a:rPr lang="id-ID" dirty="0"/>
              <a:t>, </a:t>
            </a:r>
            <a:r>
              <a:rPr lang="id-ID" b="1" dirty="0"/>
              <a:t>atau user1, user2, user3,</a:t>
            </a:r>
            <a:r>
              <a:rPr lang="id-ID" dirty="0"/>
              <a:t> sedangkan </a:t>
            </a:r>
            <a:r>
              <a:rPr lang="id-ID" b="1" dirty="0"/>
              <a:t>fork</a:t>
            </a:r>
            <a:r>
              <a:rPr lang="id-ID" dirty="0"/>
              <a:t> untuk memecah behaviour menjadi aktivitas yang paralel seperti user dapat memilih menu hapus, tambah, edit yang dapat dilakukan secara paralel.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624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2226" name="AutoShape 2" descr="http://1.bp.blogspot.com/-WZPYd2-F5I4/UzeSSKvb3KI/AAAAAAAAArQ/Nb8rFGuDBS4/s1600/aktivita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228" name="AutoShape 4" descr="http://1.bp.blogspot.com/-WZPYd2-F5I4/UzeSSKvb3KI/AAAAAAAAArQ/Nb8rFGuDBS4/s1600/aktivita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52230" name="Picture 6" descr="https://1.bp.blogspot.com/-WZPYd2-F5I4/UzeSSKvb3KI/AAAAAAAAArQ/Nb8rFGuDBS4/s1600/aktivit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582383" cy="5953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8412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Catatan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id-ID" dirty="0"/>
              <a:t>Apabila untuk memilih lebih bagus menggunakan decision. Penggunaan fork atau joint bermaksud untuk menggabungkan atau menyebarkan lebih dari 1 jenis kegiatan (secara bersamaan). </a:t>
            </a:r>
          </a:p>
          <a:p>
            <a:pPr fontAlgn="base"/>
            <a:r>
              <a:rPr lang="id-ID" dirty="0"/>
              <a:t>Jadi bukannya memilih simpan, edit atau hapus namun lebih seperti simpan sekaligus hapus. </a:t>
            </a:r>
          </a:p>
          <a:p>
            <a:pPr fontAlgn="base"/>
            <a:r>
              <a:rPr lang="id-ID" dirty="0"/>
              <a:t>Misalkan : Penggunaan fork bertujuan untuk menyampaikan invoice ke pelanggan "serta" mengirimkan pesanan pelanggan kepada produsen. Jadi 2 proses tersebut berbarengan bukannya dipilih antara menyampaikan invoice ke pelanggan "atau" mengirim pesanan pelanggan ke produsen. </a:t>
            </a:r>
          </a:p>
          <a:p>
            <a:pPr fontAlgn="base"/>
            <a:r>
              <a:rPr lang="id-ID" dirty="0"/>
              <a:t>Penggunaan decision: Makan dan minum (tidak berbarengan) Penggunaan fork: Makan nasi dengan sayur (berbarengan) atau makan sambil nonton tivi juga bisa Penggunaan join: Nelen kunyahan nasi dan sayur yang dimakan sebelumnya.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28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87700"/>
            <a:ext cx="7772400" cy="13620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Diskusi &amp; penutup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CONDUC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2424112" cy="330560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Kemampuan akhir yang diharapkan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>
                <a:effectLst/>
              </a:rPr>
              <a:t>mampu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mampu</a:t>
            </a:r>
            <a:r>
              <a:rPr lang="en-US" dirty="0">
                <a:effectLst/>
              </a:rPr>
              <a:t> </a:t>
            </a:r>
            <a:r>
              <a:rPr lang="id-ID" dirty="0">
                <a:effectLst/>
              </a:rPr>
              <a:t>memahami dan </a:t>
            </a:r>
            <a:r>
              <a:rPr lang="en-US" dirty="0" err="1">
                <a:effectLst/>
              </a:rPr>
              <a:t>menggunakan</a:t>
            </a:r>
            <a:r>
              <a:rPr lang="en-US" dirty="0">
                <a:effectLst/>
              </a:rPr>
              <a:t> tools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melakukan</a:t>
            </a:r>
            <a:r>
              <a:rPr lang="en-US" dirty="0">
                <a:effectLst/>
              </a:rPr>
              <a:t> </a:t>
            </a:r>
            <a:r>
              <a:rPr lang="id-ID" dirty="0">
                <a:effectLst/>
              </a:rPr>
              <a:t>pendekatan perancangan berorintasi objek</a:t>
            </a:r>
          </a:p>
        </p:txBody>
      </p:sp>
      <p:pic>
        <p:nvPicPr>
          <p:cNvPr id="5" name="Picture 4" descr="acting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90600" y="1778540"/>
            <a:ext cx="1676400" cy="317446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92563"/>
          </a:xfrm>
        </p:spPr>
        <p:txBody>
          <a:bodyPr>
            <a:normAutofit/>
          </a:bodyPr>
          <a:lstStyle/>
          <a:p>
            <a:pPr lvl="0"/>
            <a:r>
              <a:rPr lang="id-ID" dirty="0">
                <a:effectLst/>
              </a:rPr>
              <a:t>Definisi </a:t>
            </a:r>
          </a:p>
          <a:p>
            <a:pPr lvl="0"/>
            <a:r>
              <a:rPr lang="en-US" dirty="0" err="1">
                <a:effectLst/>
              </a:rPr>
              <a:t>Elemen</a:t>
            </a:r>
            <a:r>
              <a:rPr lang="en-US" dirty="0">
                <a:effectLst/>
              </a:rPr>
              <a:t> </a:t>
            </a:r>
            <a:r>
              <a:rPr lang="id-ID" i="1" dirty="0">
                <a:effectLst/>
              </a:rPr>
              <a:t>activity diagram</a:t>
            </a:r>
            <a:endParaRPr lang="id-ID" dirty="0">
              <a:effectLst/>
            </a:endParaRPr>
          </a:p>
          <a:p>
            <a:pPr lvl="0"/>
            <a:r>
              <a:rPr lang="en-US" dirty="0" err="1">
                <a:effectLst/>
              </a:rPr>
              <a:t>Kasus</a:t>
            </a:r>
            <a:r>
              <a:rPr lang="en-US" dirty="0">
                <a:effectLst/>
              </a:rPr>
              <a:t> &amp; </a:t>
            </a:r>
            <a:r>
              <a:rPr lang="en-US" dirty="0" err="1">
                <a:effectLst/>
              </a:rPr>
              <a:t>syarat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fungsional</a:t>
            </a:r>
            <a:endParaRPr lang="id-ID" dirty="0">
              <a:effectLst/>
            </a:endParaRPr>
          </a:p>
          <a:p>
            <a:pPr lvl="0"/>
            <a:r>
              <a:rPr lang="en-US" dirty="0" err="1">
                <a:effectLst/>
              </a:rPr>
              <a:t>Kasus</a:t>
            </a:r>
            <a:r>
              <a:rPr lang="en-US" dirty="0">
                <a:effectLst/>
              </a:rPr>
              <a:t> &amp; </a:t>
            </a:r>
            <a:r>
              <a:rPr lang="en-US" dirty="0" err="1">
                <a:effectLst/>
              </a:rPr>
              <a:t>pengujian</a:t>
            </a:r>
            <a:endParaRPr lang="id-ID" dirty="0">
              <a:effectLst/>
            </a:endParaRPr>
          </a:p>
          <a:p>
            <a:pPr lvl="0"/>
            <a:r>
              <a:rPr lang="en-US" dirty="0" err="1">
                <a:effectLst/>
              </a:rPr>
              <a:t>Membangun</a:t>
            </a:r>
            <a:r>
              <a:rPr lang="en-US" dirty="0">
                <a:effectLst/>
              </a:rPr>
              <a:t> </a:t>
            </a:r>
            <a:r>
              <a:rPr lang="id-ID" i="1" dirty="0">
                <a:effectLst/>
              </a:rPr>
              <a:t>activity diagram</a:t>
            </a:r>
            <a:r>
              <a:rPr lang="id-ID" dirty="0">
                <a:effectLst/>
              </a:rPr>
              <a:t> </a:t>
            </a:r>
            <a:r>
              <a:rPr lang="en-US" dirty="0" err="1">
                <a:effectLst/>
              </a:rPr>
              <a:t>studi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kasus</a:t>
            </a:r>
            <a:endParaRPr lang="id-ID" dirty="0">
              <a:effectLst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9400"/>
            <a:ext cx="7772400" cy="1362075"/>
          </a:xfrm>
        </p:spPr>
        <p:txBody>
          <a:bodyPr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Activity 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83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6766" cy="506255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id-ID" dirty="0"/>
              <a:t>Menggambarkan tentang aktifitas yang terjadi pada sistem. Dari pertama sampai akhir, diagram ini menunjukkan langkah – langkah dalam proses kerja sistem yang di buat. </a:t>
            </a:r>
          </a:p>
          <a:p>
            <a:pPr fontAlgn="base"/>
            <a:r>
              <a:rPr lang="id-ID" dirty="0"/>
              <a:t>Menggambarkan worlflow (aliran kerja) atau aktivitas dari sebuah sistem atau proses bisnis.</a:t>
            </a:r>
          </a:p>
          <a:p>
            <a:pPr fontAlgn="base"/>
            <a:r>
              <a:rPr lang="id-ID" i="1" dirty="0"/>
              <a:t>Diagram aktivitas menggambarkan aktivitas sistem bukan apa yang dilakukan aktor, jadi aktivitas yang dapat dilakukan oleh sistem.</a:t>
            </a:r>
          </a:p>
        </p:txBody>
      </p:sp>
    </p:spTree>
    <p:extLst>
      <p:ext uri="{BB962C8B-B14F-4D97-AF65-F5344CB8AC3E}">
        <p14:creationId xmlns:p14="http://schemas.microsoft.com/office/powerpoint/2010/main" val="32327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Fungsi 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/>
          </a:bodyPr>
          <a:lstStyle/>
          <a:p>
            <a:r>
              <a:rPr lang="id-ID" dirty="0"/>
              <a:t>Menggambarkan  proses bisnis dan urutan aktivitas dalam sebuah proses</a:t>
            </a:r>
          </a:p>
          <a:p>
            <a:r>
              <a:rPr lang="id-ID" dirty="0"/>
              <a:t>Memperlihatkan urutan aktifitas proses pada sistem</a:t>
            </a:r>
          </a:p>
          <a:p>
            <a:r>
              <a:rPr lang="id-ID" dirty="0"/>
              <a:t>Activity diagram dibuat berdasarkan sebuah atau beberapa use case pada 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203234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Komponen 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 lnSpcReduction="10000"/>
          </a:bodyPr>
          <a:lstStyle/>
          <a:p>
            <a:r>
              <a:rPr lang="id-ID" dirty="0"/>
              <a:t>Activity atau state : Menunjukan aktivitas yang dilakukan. </a:t>
            </a:r>
          </a:p>
          <a:p>
            <a:r>
              <a:rPr lang="id-ID" dirty="0"/>
              <a:t>Initial activity atau initial state : Menunjukan awal aktivitas dimulai. </a:t>
            </a:r>
          </a:p>
          <a:p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4818" name="Picture 2" descr="Start point symbol - Activity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429264"/>
            <a:ext cx="7448254" cy="1009654"/>
          </a:xfrm>
          <a:prstGeom prst="rect">
            <a:avLst/>
          </a:prstGeom>
          <a:noFill/>
        </p:spPr>
      </p:pic>
      <p:pic>
        <p:nvPicPr>
          <p:cNvPr id="34820" name="Picture 4" descr="Activity symbol - Activity 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86190"/>
            <a:ext cx="5500726" cy="132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385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Komponen 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/>
          </a:bodyPr>
          <a:lstStyle/>
          <a:p>
            <a:r>
              <a:rPr lang="id-ID" dirty="0"/>
              <a:t>Final Activity atau final state : Menunjukan bagian akhir dari aktivitas. </a:t>
            </a:r>
          </a:p>
          <a:p>
            <a:r>
              <a:rPr lang="id-ID" dirty="0"/>
              <a:t>Decission : Digunakan untuk menggambarkan test kondisi untuk memastikan bahwa control flow atau object flow mengalir lebih ke satu jalur. Jumlah jalur sesuai yang diinginkan. 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7106" name="Picture 2" descr="Decision symbol - Activity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286388"/>
            <a:ext cx="4177761" cy="1000132"/>
          </a:xfrm>
          <a:prstGeom prst="rect">
            <a:avLst/>
          </a:prstGeom>
          <a:noFill/>
        </p:spPr>
      </p:pic>
      <p:pic>
        <p:nvPicPr>
          <p:cNvPr id="47110" name="Picture 6" descr="https://www.dictio.id/uploads/db3342/original/2X/8/8c36668e49602de26e3be9919240bd7cfb3a447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479209"/>
            <a:ext cx="3514724" cy="544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779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d-ID" b="1" dirty="0"/>
              <a:t>Komponen Activity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757757"/>
          </a:xfrm>
        </p:spPr>
        <p:txBody>
          <a:bodyPr>
            <a:normAutofit fontScale="92500" lnSpcReduction="20000"/>
          </a:bodyPr>
          <a:lstStyle/>
          <a:p>
            <a:r>
              <a:rPr lang="id-ID" dirty="0">
                <a:solidFill>
                  <a:srgbClr val="FF0000"/>
                </a:solidFill>
              </a:rPr>
              <a:t>Merge </a:t>
            </a:r>
            <a:r>
              <a:rPr lang="id-ID" dirty="0"/>
              <a:t>: Berfungsi menggabungkan flow yang dipecah oleh decission. </a:t>
            </a:r>
          </a:p>
          <a:p>
            <a:r>
              <a:rPr lang="id-ID" dirty="0">
                <a:solidFill>
                  <a:srgbClr val="FF0000"/>
                </a:solidFill>
              </a:rPr>
              <a:t>Synchronization</a:t>
            </a:r>
            <a:r>
              <a:rPr lang="id-ID" dirty="0"/>
              <a:t> : Dibagi menjadi 2 yaitu </a:t>
            </a:r>
            <a:r>
              <a:rPr lang="id-ID" b="1" dirty="0">
                <a:solidFill>
                  <a:schemeClr val="accent6"/>
                </a:solidFill>
              </a:rPr>
              <a:t>fork</a:t>
            </a:r>
            <a:r>
              <a:rPr lang="id-ID" dirty="0">
                <a:solidFill>
                  <a:schemeClr val="accent6"/>
                </a:solidFill>
              </a:rPr>
              <a:t> dan </a:t>
            </a:r>
            <a:r>
              <a:rPr lang="id-ID" b="1" dirty="0">
                <a:solidFill>
                  <a:schemeClr val="accent6"/>
                </a:solidFill>
              </a:rPr>
              <a:t>join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>
                <a:solidFill>
                  <a:schemeClr val="accent6"/>
                </a:solidFill>
              </a:rPr>
              <a:t>Fork</a:t>
            </a:r>
            <a:r>
              <a:rPr lang="id-ID" dirty="0" smtClean="0"/>
              <a:t> </a:t>
            </a:r>
            <a:r>
              <a:rPr lang="id-ID" dirty="0"/>
              <a:t>digunakan untuk memecah behaviour menjadi activity atau action yang </a:t>
            </a:r>
            <a:r>
              <a:rPr lang="id-ID" dirty="0" smtClean="0"/>
              <a:t>paralel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J</a:t>
            </a:r>
            <a:r>
              <a:rPr lang="id-ID" dirty="0" smtClean="0">
                <a:solidFill>
                  <a:schemeClr val="accent6"/>
                </a:solidFill>
              </a:rPr>
              <a:t>oin </a:t>
            </a:r>
            <a:r>
              <a:rPr lang="id-ID" dirty="0"/>
              <a:t>untuk menggabungkan kembali activity atau action yang paralel.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917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450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Activity Diagram</vt:lpstr>
      <vt:lpstr>Kemampuan akhir yang diharapkan</vt:lpstr>
      <vt:lpstr>Topik bahasan</vt:lpstr>
      <vt:lpstr>Activity Diagram</vt:lpstr>
      <vt:lpstr>Activity Diagram</vt:lpstr>
      <vt:lpstr>Fungsi Activity Diagram</vt:lpstr>
      <vt:lpstr>Komponen Activity Diagram</vt:lpstr>
      <vt:lpstr>Komponen Activity Diagram</vt:lpstr>
      <vt:lpstr>Komponen Activity Diagram</vt:lpstr>
      <vt:lpstr>Komponen Activity Diagram</vt:lpstr>
      <vt:lpstr>Komponen Activity Diagram</vt:lpstr>
      <vt:lpstr>Komponen Activity Diagram</vt:lpstr>
      <vt:lpstr>Fork vs Join</vt:lpstr>
      <vt:lpstr>PowerPoint Presentation</vt:lpstr>
      <vt:lpstr>Catatan</vt:lpstr>
      <vt:lpstr>Diskusi &amp; 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</dc:creator>
  <cp:lastModifiedBy>User</cp:lastModifiedBy>
  <cp:revision>70</cp:revision>
  <dcterms:created xsi:type="dcterms:W3CDTF">2006-08-16T00:00:00Z</dcterms:created>
  <dcterms:modified xsi:type="dcterms:W3CDTF">2020-11-28T03:22:00Z</dcterms:modified>
</cp:coreProperties>
</file>